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9"/>
  </p:notesMasterIdLst>
  <p:sldIdLst>
    <p:sldId id="256" r:id="rId2"/>
    <p:sldId id="497" r:id="rId3"/>
    <p:sldId id="498" r:id="rId4"/>
    <p:sldId id="601" r:id="rId5"/>
    <p:sldId id="492" r:id="rId6"/>
    <p:sldId id="494" r:id="rId7"/>
    <p:sldId id="495" r:id="rId8"/>
    <p:sldId id="599" r:id="rId9"/>
    <p:sldId id="506" r:id="rId10"/>
    <p:sldId id="539" r:id="rId11"/>
    <p:sldId id="608" r:id="rId12"/>
    <p:sldId id="602" r:id="rId13"/>
    <p:sldId id="605" r:id="rId14"/>
    <p:sldId id="507" r:id="rId15"/>
    <p:sldId id="540" r:id="rId16"/>
    <p:sldId id="510" r:id="rId17"/>
    <p:sldId id="512" r:id="rId18"/>
    <p:sldId id="606" r:id="rId19"/>
    <p:sldId id="513" r:id="rId20"/>
    <p:sldId id="514" r:id="rId21"/>
    <p:sldId id="515" r:id="rId22"/>
    <p:sldId id="516" r:id="rId23"/>
    <p:sldId id="517" r:id="rId24"/>
    <p:sldId id="518" r:id="rId25"/>
    <p:sldId id="519" r:id="rId26"/>
    <p:sldId id="521" r:id="rId27"/>
    <p:sldId id="523" r:id="rId28"/>
    <p:sldId id="524" r:id="rId29"/>
    <p:sldId id="525" r:id="rId30"/>
    <p:sldId id="526" r:id="rId31"/>
    <p:sldId id="527" r:id="rId32"/>
    <p:sldId id="528" r:id="rId33"/>
    <p:sldId id="529" r:id="rId34"/>
    <p:sldId id="530" r:id="rId35"/>
    <p:sldId id="531" r:id="rId36"/>
    <p:sldId id="532" r:id="rId37"/>
    <p:sldId id="533" r:id="rId38"/>
    <p:sldId id="489" r:id="rId39"/>
    <p:sldId id="490" r:id="rId40"/>
    <p:sldId id="535" r:id="rId41"/>
    <p:sldId id="534" r:id="rId42"/>
    <p:sldId id="536" r:id="rId43"/>
    <p:sldId id="609" r:id="rId44"/>
    <p:sldId id="612" r:id="rId45"/>
    <p:sldId id="613" r:id="rId46"/>
    <p:sldId id="611" r:id="rId47"/>
    <p:sldId id="614" r:id="rId48"/>
  </p:sldIdLst>
  <p:sldSz cx="12192000" cy="6858000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CF763C03-1952-4BDC-9BC5-159EEB4C6CBF}">
          <p14:sldIdLst>
            <p14:sldId id="256"/>
            <p14:sldId id="497"/>
            <p14:sldId id="498"/>
            <p14:sldId id="601"/>
            <p14:sldId id="492"/>
            <p14:sldId id="494"/>
            <p14:sldId id="495"/>
            <p14:sldId id="599"/>
            <p14:sldId id="506"/>
            <p14:sldId id="539"/>
            <p14:sldId id="608"/>
            <p14:sldId id="602"/>
            <p14:sldId id="605"/>
          </p14:sldIdLst>
        </p14:section>
        <p14:section name="无标题节" id="{3E81A0B5-5733-444E-AA66-B98090FB0F25}">
          <p14:sldIdLst>
            <p14:sldId id="507"/>
            <p14:sldId id="540"/>
            <p14:sldId id="510"/>
            <p14:sldId id="512"/>
            <p14:sldId id="606"/>
            <p14:sldId id="513"/>
            <p14:sldId id="514"/>
            <p14:sldId id="515"/>
            <p14:sldId id="516"/>
            <p14:sldId id="517"/>
            <p14:sldId id="518"/>
            <p14:sldId id="519"/>
            <p14:sldId id="521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489"/>
            <p14:sldId id="490"/>
            <p14:sldId id="535"/>
            <p14:sldId id="534"/>
            <p14:sldId id="536"/>
            <p14:sldId id="609"/>
            <p14:sldId id="612"/>
            <p14:sldId id="613"/>
            <p14:sldId id="611"/>
            <p14:sldId id="6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90" autoAdjust="0"/>
    <p:restoredTop sz="92239" autoAdjust="0"/>
  </p:normalViewPr>
  <p:slideViewPr>
    <p:cSldViewPr showGuides="1">
      <p:cViewPr varScale="1">
        <p:scale>
          <a:sx n="106" d="100"/>
          <a:sy n="106" d="100"/>
        </p:scale>
        <p:origin x="252" y="10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38405" cy="384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1860F-954A-4BDB-8B03-435A85C094BF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92BC4-4158-4C71-9BF6-4FD07D555F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070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cap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92BC4-4158-4C71-9BF6-4FD07D555F4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315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4BCD14-5A93-4938-87CE-709050061C51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38</a:t>
            </a:fld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511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F41B15-6F5C-47EB-9972-9BA42C6AE2E6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39</a:t>
            </a:fld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963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992BC4-4158-4C71-9BF6-4FD07D555F4E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36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/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149600" y="4038600"/>
            <a:ext cx="8636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9408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54BDED22-3D79-471A-A2A2-E46B111F5607}" type="datetime1">
              <a:rPr lang="en-US" smtClean="0"/>
              <a:pPr/>
              <a:t>9/21/2020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780524" y="236539"/>
            <a:ext cx="78232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Huazhong University of Science and Technology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242" name="Picture 2" descr="http://one.hust.edu.cn/dcp/uploadfiles/hustResource/hust/xiaohui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0" y="6109"/>
            <a:ext cx="1371665" cy="108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EB95-4161-4007-9507-66F0DE41F5A0}" type="datetime1">
              <a:rPr lang="en-US" smtClean="0"/>
              <a:pPr/>
              <a:t>9/21/2020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ut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600" y="609601"/>
            <a:ext cx="2743200" cy="55165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37600" y="6248403"/>
            <a:ext cx="2946400" cy="365125"/>
          </a:xfrm>
        </p:spPr>
        <p:txBody>
          <a:bodyPr/>
          <a:lstStyle/>
          <a:p>
            <a:fld id="{957E9CA0-F5CA-4223-90B6-7656C5FAEF1D}" type="datetime1">
              <a:rPr lang="en-US" smtClean="0"/>
              <a:pPr/>
              <a:t>9/21/2020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2" y="6248208"/>
            <a:ext cx="7431311" cy="365125"/>
          </a:xfrm>
        </p:spPr>
        <p:txBody>
          <a:bodyPr/>
          <a:lstStyle/>
          <a:p>
            <a:r>
              <a:rPr lang="en-US"/>
              <a:t>Huazhong University of Science and Technology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8128424" y="0"/>
            <a:ext cx="42672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075084" y="103716"/>
            <a:ext cx="533400" cy="325968"/>
          </a:xfrm>
        </p:spPr>
        <p:txBody>
          <a:bodyPr/>
          <a:lstStyle/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>
              <a:defRPr/>
            </a:lvl1pPr>
          </a:lstStyle>
          <a:p>
            <a:fld id="{599DD601-59FE-45F6-917F-12EF605EA06A}" type="datetime1">
              <a:rPr lang="en-US" smtClean="0"/>
              <a:pPr/>
              <a:t>9/21/2020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 err="1"/>
              <a:t>Huazhong</a:t>
            </a:r>
            <a:r>
              <a:rPr lang="en-US" dirty="0"/>
              <a:t> University of Science and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266" name="Picture 2" descr="http://one.hust.edu.cn/dcp/uploadfiles/hustResource/hust/xiaohui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0114" y="76199"/>
            <a:ext cx="1281886" cy="100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0"/>
            <a:ext cx="9497484" cy="1673225"/>
          </a:xfrm>
        </p:spPr>
        <p:txBody>
          <a:bodyPr anchor="t"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E5420-E78E-4A2C-BB27-F55A0C51B209}" type="datetime1">
              <a:rPr lang="en-US" smtClean="0"/>
              <a:pPr/>
              <a:t>9/21/2020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72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</a:p>
        </p:txBody>
      </p:sp>
    </p:spTree>
  </p:cSld>
  <p:clrMapOvr>
    <a:masterClrMapping/>
  </p:clrMapOvr>
  <p:transition spd="slow">
    <p:cut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2A467FA-7BC9-4178-8194-5F33459E1393}" type="datetime1">
              <a:rPr lang="en-US" smtClean="0"/>
              <a:pPr/>
              <a:t>9/21/2020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en-US"/>
              <a:t>Huazhong University of Science and Technology</a:t>
            </a:r>
          </a:p>
        </p:txBody>
      </p:sp>
    </p:spTree>
  </p:cSld>
  <p:clrMapOvr>
    <a:masterClrMapping/>
  </p:clrMapOvr>
  <p:transition spd="slow">
    <p:cut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0ED77EFC-E1EE-4A91-81FC-84982B2111F3}" type="datetime1">
              <a:rPr lang="en-US" smtClean="0"/>
              <a:pPr/>
              <a:t>9/21/2020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en-US"/>
              <a:t>Huazhong University of Science and Technology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 spd="slow">
    <p:cut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9CBC2-E312-4D32-888E-FFE34BB61F07}" type="datetime1">
              <a:rPr lang="en-US" smtClean="0"/>
              <a:pPr/>
              <a:t>9/21/2020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F96DC-6D9F-4CEA-82EA-F102837AEED9}" type="datetime1">
              <a:rPr lang="en-US" smtClean="0"/>
              <a:pPr/>
              <a:t>9/21/2020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cut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518B-1986-4B16-946E-025CDBC14F7B}" type="datetime1">
              <a:rPr lang="en-US" smtClean="0"/>
              <a:pPr/>
              <a:t>9/21/2020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 descr="sm_penci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6865" y="1755649"/>
            <a:ext cx="2153743" cy="2145615"/>
          </a:xfrm>
          <a:prstGeom prst="rect">
            <a:avLst/>
          </a:prstGeom>
          <a:ln w="50800" cap="sq" cmpd="dbl">
            <a:solidFill>
              <a:schemeClr val="accent2"/>
            </a:solidFill>
            <a:miter lim="800000"/>
          </a:ln>
        </p:spPr>
      </p:pic>
    </p:spTree>
  </p:cSld>
  <p:clrMapOvr>
    <a:masterClrMapping/>
  </p:clrMapOvr>
  <p:transition spd="slow">
    <p:cut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>
          <a:xfrm>
            <a:off x="2060448" y="4654296"/>
            <a:ext cx="10131552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white"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1"/>
            <a:ext cx="3556000" cy="365125"/>
          </a:xfrm>
        </p:spPr>
        <p:txBody>
          <a:bodyPr rtlCol="0"/>
          <a:lstStyle/>
          <a:p>
            <a:fld id="{9CB77A4C-1DB1-4DB0-927C-CAFF30FE7B5C}" type="datetime1">
              <a:rPr lang="en-US" smtClean="0"/>
              <a:pPr/>
              <a:t>9/21/2020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</p:spPr>
        <p:txBody>
          <a:bodyPr rtlCol="0"/>
          <a:lstStyle/>
          <a:p>
            <a:r>
              <a:rPr lang="en-US"/>
              <a:t>Huazhong University of Science and Technology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  <p:transition spd="slow">
    <p:cut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12800" y="228600"/>
            <a:ext cx="108712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16864" y="1600200"/>
            <a:ext cx="108712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 vert="horz" anchor="ctr" anchorCtr="0"/>
          <a:lstStyle>
            <a:lvl1pPr algn="l">
              <a:defRPr sz="1400">
                <a:solidFill>
                  <a:schemeClr val="tx2"/>
                </a:solidFill>
              </a:defRPr>
            </a:lvl1pPr>
          </a:lstStyle>
          <a:p>
            <a:fld id="{A423ECB9-EE75-4DC2-8576-0410072A5ECA}" type="datetime1">
              <a:rPr lang="en-US" smtClean="0"/>
              <a:pPr/>
              <a:t>9/21/2020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 vert="horz" anchor="ctr"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Huazhong University of Science and Technology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>
          <a:xfrm>
            <a:off x="787400" y="1280160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80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fld id="{CCAEEAAC-C118-45AB-96AF-B69931CFBF8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cut/>
  </p:transition>
  <p:hf hdr="0" dt="0"/>
  <p:txStyles>
    <p:titleStyle>
      <a:lvl1pPr algn="l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xinggangw.inf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tags" Target="../tags/tag5.xml"/><Relationship Id="rId7" Type="http://schemas.openxmlformats.org/officeDocument/2006/relationships/image" Target="../media/image59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9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tags" Target="../tags/tag10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67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image" Target="../media/image66.png"/><Relationship Id="rId5" Type="http://schemas.openxmlformats.org/officeDocument/2006/relationships/tags" Target="../tags/tag12.xml"/><Relationship Id="rId10" Type="http://schemas.openxmlformats.org/officeDocument/2006/relationships/image" Target="../media/image65.png"/><Relationship Id="rId4" Type="http://schemas.openxmlformats.org/officeDocument/2006/relationships/tags" Target="../tags/tag11.xml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conda.io/miniconda.htm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ee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lib.net/" TargetMode="External"/><Relationship Id="rId2" Type="http://schemas.openxmlformats.org/officeDocument/2006/relationships/hyperlink" Target="http://scikit-learn.org/stable/auto_examples/index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13538" y="1976225"/>
            <a:ext cx="8641124" cy="852210"/>
          </a:xfrm>
        </p:spPr>
        <p:txBody>
          <a:bodyPr>
            <a:normAutofit/>
          </a:bodyPr>
          <a:lstStyle/>
          <a:p>
            <a:pPr algn="ctr"/>
            <a:r>
              <a:rPr lang="en-US" sz="3600" cap="none" dirty="0"/>
              <a:t>Machine learning - Linear Model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057400" y="3824030"/>
            <a:ext cx="8153400" cy="144841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1600" cap="none" dirty="0">
                <a:solidFill>
                  <a:schemeClr val="tx1"/>
                </a:solidFill>
                <a:ea typeface="微软雅黑" panose="020B0503020204020204" pitchFamily="34" charset="-122"/>
              </a:rPr>
              <a:t>王兴刚</a:t>
            </a:r>
            <a:endParaRPr lang="en-US" altLang="zh-CN" sz="1600" cap="none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cap="none" dirty="0">
                <a:solidFill>
                  <a:schemeClr val="tx1"/>
                </a:solidFill>
                <a:ea typeface="微软雅黑" panose="020B0503020204020204" pitchFamily="34" charset="-122"/>
              </a:rPr>
              <a:t/>
            </a:r>
            <a:br>
              <a:rPr lang="en-US" altLang="zh-CN" sz="1600" cap="none" dirty="0">
                <a:solidFill>
                  <a:schemeClr val="tx1"/>
                </a:solidFill>
                <a:ea typeface="微软雅黑" panose="020B0503020204020204" pitchFamily="34" charset="-122"/>
              </a:rPr>
            </a:br>
            <a:r>
              <a:rPr lang="en-US" altLang="zh-CN" sz="1600" cap="none" dirty="0">
                <a:solidFill>
                  <a:schemeClr val="tx1"/>
                </a:solidFill>
                <a:ea typeface="微软雅黑" panose="020B0503020204020204" pitchFamily="34" charset="-122"/>
              </a:rPr>
              <a:t>https://</a:t>
            </a:r>
            <a:r>
              <a:rPr lang="en-US" altLang="zh-CN" sz="1600" cap="none" dirty="0">
                <a:solidFill>
                  <a:schemeClr val="tx1"/>
                </a:solidFill>
                <a:ea typeface="微软雅黑" panose="020B0503020204020204" pitchFamily="34" charset="-122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xinggangw.info</a:t>
            </a:r>
            <a:endParaRPr lang="en-US" altLang="zh-CN" sz="1600" cap="none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ctr"/>
            <a:endParaRPr lang="en-US" altLang="zh-CN" sz="1600" cap="none" dirty="0">
              <a:solidFill>
                <a:schemeClr val="tx1"/>
              </a:solidFill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cap="none" dirty="0">
                <a:solidFill>
                  <a:schemeClr val="tx1"/>
                </a:solidFill>
                <a:ea typeface="微软雅黑" panose="020B0503020204020204" pitchFamily="34" charset="-122"/>
              </a:rPr>
              <a:t>华中科技大学 电信学院</a:t>
            </a:r>
            <a:endParaRPr lang="en-US" sz="1600" cap="none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EAAC-C118-45AB-96AF-B69931CFBF8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717831" y="2680103"/>
            <a:ext cx="8641124" cy="1632213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200" cap="none" dirty="0">
              <a:solidFill>
                <a:schemeClr val="accent5"/>
              </a:solidFill>
            </a:endParaRPr>
          </a:p>
        </p:txBody>
      </p:sp>
      <p:pic>
        <p:nvPicPr>
          <p:cNvPr id="1026" name="Picture 2" descr="This curious machine is learning machine learning, unsupervised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40" y="1719979"/>
            <a:ext cx="1834399" cy="183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流程图: 磁盘 5"/>
          <p:cNvSpPr/>
          <p:nvPr/>
        </p:nvSpPr>
        <p:spPr>
          <a:xfrm>
            <a:off x="3876944" y="2173607"/>
            <a:ext cx="1080120" cy="648072"/>
          </a:xfrm>
          <a:prstGeom prst="flowChartMagneticDisk">
            <a:avLst/>
          </a:prstGeom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训练数据</a:t>
            </a:r>
          </a:p>
        </p:txBody>
      </p:sp>
      <p:sp>
        <p:nvSpPr>
          <p:cNvPr id="7" name="TextBox 4"/>
          <p:cNvSpPr txBox="1"/>
          <p:nvPr/>
        </p:nvSpPr>
        <p:spPr>
          <a:xfrm>
            <a:off x="1204666" y="1561605"/>
            <a:ext cx="4104456" cy="52322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监督学习</a:t>
            </a:r>
            <a:r>
              <a:rPr lang="en-US" altLang="zh-CN" sz="1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(supervised learning)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无监督学习</a:t>
            </a:r>
            <a:r>
              <a:rPr lang="en-US" altLang="zh-CN" sz="1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(unsupervised learning)</a:t>
            </a:r>
          </a:p>
        </p:txBody>
      </p:sp>
      <p:sp>
        <p:nvSpPr>
          <p:cNvPr id="8" name="TextBox 5"/>
          <p:cNvSpPr txBox="1"/>
          <p:nvPr/>
        </p:nvSpPr>
        <p:spPr>
          <a:xfrm>
            <a:off x="1212648" y="4506038"/>
            <a:ext cx="4104456" cy="160043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数据集</a:t>
            </a:r>
            <a:r>
              <a:rPr lang="en-US" altLang="zh-CN" sz="1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 </a:t>
            </a:r>
            <a:r>
              <a:rPr lang="zh-CN" altLang="en-US" sz="1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训练</a:t>
            </a:r>
            <a:r>
              <a:rPr lang="en-US" altLang="zh-CN" sz="1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1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测试</a:t>
            </a:r>
            <a:endParaRPr lang="en-US" altLang="zh-CN" sz="1400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示例</a:t>
            </a:r>
            <a:r>
              <a:rPr lang="en-US" altLang="zh-CN" sz="1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(instance) , </a:t>
            </a:r>
            <a:r>
              <a:rPr lang="zh-CN" altLang="en-US" sz="1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样例</a:t>
            </a:r>
            <a:r>
              <a:rPr lang="en-US" altLang="zh-CN" sz="1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(example)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样本</a:t>
            </a:r>
            <a:r>
              <a:rPr lang="en-US" altLang="zh-CN" sz="1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(sample)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属性</a:t>
            </a:r>
            <a:r>
              <a:rPr lang="en-US" altLang="zh-CN" sz="1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(attribute) ,</a:t>
            </a:r>
            <a:r>
              <a:rPr lang="zh-CN" altLang="en-US" sz="1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特征</a:t>
            </a:r>
            <a:r>
              <a:rPr lang="en-US" altLang="zh-CN" sz="1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(feature); </a:t>
            </a:r>
            <a:r>
              <a:rPr lang="zh-CN" altLang="en-US" sz="1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属性值</a:t>
            </a:r>
            <a:endParaRPr lang="en-US" altLang="zh-CN" sz="1400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属性空间</a:t>
            </a:r>
            <a:r>
              <a:rPr lang="en-US" altLang="zh-CN" sz="1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1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样本空间</a:t>
            </a:r>
            <a:r>
              <a:rPr lang="en-US" altLang="zh-CN" sz="1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1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输入空间</a:t>
            </a:r>
            <a:endParaRPr lang="en-US" altLang="zh-CN" sz="1400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特征向量</a:t>
            </a:r>
            <a:r>
              <a:rPr lang="en-US" altLang="zh-CN" sz="1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(feature 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vector</a:t>
            </a:r>
            <a:r>
              <a:rPr lang="en-US" altLang="zh-CN" sz="1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标记空间</a:t>
            </a:r>
            <a:r>
              <a:rPr lang="en-US" altLang="zh-CN" sz="1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zh-CN" altLang="en-US" sz="1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输出空间</a:t>
            </a:r>
            <a:endParaRPr lang="en-US" altLang="zh-CN" sz="1400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35006"/>
              </p:ext>
            </p:extLst>
          </p:nvPr>
        </p:nvGraphicFramePr>
        <p:xfrm>
          <a:off x="3084857" y="3109711"/>
          <a:ext cx="2592287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7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9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57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84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色泽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根蒂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敲声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好瓜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4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青绿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蜷缩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浊响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4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乌黑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蜷缩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浊响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4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青绿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硬挺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清脆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4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乌黑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稍蜷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清脆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" name="组合 9"/>
          <p:cNvGrpSpPr/>
          <p:nvPr/>
        </p:nvGrpSpPr>
        <p:grpSpPr>
          <a:xfrm>
            <a:off x="5766211" y="2749671"/>
            <a:ext cx="703021" cy="451793"/>
            <a:chOff x="3851920" y="1101084"/>
            <a:chExt cx="703021" cy="451793"/>
          </a:xfrm>
        </p:grpSpPr>
        <p:sp>
          <p:nvSpPr>
            <p:cNvPr id="11" name="右箭头 10"/>
            <p:cNvSpPr/>
            <p:nvPr/>
          </p:nvSpPr>
          <p:spPr>
            <a:xfrm>
              <a:off x="3851920" y="1336853"/>
              <a:ext cx="703021" cy="216024"/>
            </a:xfrm>
            <a:prstGeom prst="rightArrow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TextBox 19"/>
            <p:cNvSpPr txBox="1"/>
            <p:nvPr/>
          </p:nvSpPr>
          <p:spPr>
            <a:xfrm>
              <a:off x="3858898" y="1101084"/>
              <a:ext cx="5690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训练</a:t>
              </a:r>
            </a:p>
          </p:txBody>
        </p:sp>
      </p:grpSp>
      <p:cxnSp>
        <p:nvCxnSpPr>
          <p:cNvPr id="13" name="直接连接符 12"/>
          <p:cNvCxnSpPr/>
          <p:nvPr/>
        </p:nvCxnSpPr>
        <p:spPr>
          <a:xfrm flipV="1">
            <a:off x="3084856" y="2749671"/>
            <a:ext cx="720080" cy="3437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 flipV="1">
            <a:off x="5029072" y="2749671"/>
            <a:ext cx="648072" cy="3437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流程图: 磁盘 14"/>
          <p:cNvSpPr/>
          <p:nvPr/>
        </p:nvSpPr>
        <p:spPr>
          <a:xfrm>
            <a:off x="7477344" y="2173607"/>
            <a:ext cx="1080120" cy="648072"/>
          </a:xfrm>
          <a:prstGeom prst="flowChartMagneticDisk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6685256" y="2749671"/>
            <a:ext cx="720080" cy="3437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 flipV="1">
            <a:off x="8629472" y="2749671"/>
            <a:ext cx="648072" cy="3437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37"/>
          <p:cNvSpPr txBox="1"/>
          <p:nvPr/>
        </p:nvSpPr>
        <p:spPr>
          <a:xfrm>
            <a:off x="6208674" y="1623965"/>
            <a:ext cx="2852846" cy="523220"/>
          </a:xfrm>
          <a:prstGeom prst="rect">
            <a:avLst/>
          </a:prstGeom>
          <a:solidFill>
            <a:srgbClr val="FBFB6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使用学习算法（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learning algorithm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cxnSp>
        <p:nvCxnSpPr>
          <p:cNvPr id="19" name="直接连接符 18"/>
          <p:cNvCxnSpPr>
            <a:endCxn id="12" idx="0"/>
          </p:cNvCxnSpPr>
          <p:nvPr/>
        </p:nvCxnSpPr>
        <p:spPr>
          <a:xfrm flipH="1">
            <a:off x="6057732" y="2029591"/>
            <a:ext cx="284543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流程图: 磁盘 21"/>
          <p:cNvSpPr/>
          <p:nvPr/>
        </p:nvSpPr>
        <p:spPr>
          <a:xfrm>
            <a:off x="6566087" y="3823413"/>
            <a:ext cx="1152128" cy="375710"/>
          </a:xfrm>
          <a:prstGeom prst="flowChartMagneticDisk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新数据样本</a:t>
            </a:r>
          </a:p>
        </p:txBody>
      </p:sp>
      <p:sp>
        <p:nvSpPr>
          <p:cNvPr id="23" name="矩形 22"/>
          <p:cNvSpPr/>
          <p:nvPr/>
        </p:nvSpPr>
        <p:spPr>
          <a:xfrm>
            <a:off x="6148684" y="4416308"/>
            <a:ext cx="1986934" cy="3042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（浅白，蜷缩，浊响，？）</a:t>
            </a:r>
          </a:p>
        </p:txBody>
      </p:sp>
      <p:cxnSp>
        <p:nvCxnSpPr>
          <p:cNvPr id="24" name="直接箭头连接符 23"/>
          <p:cNvCxnSpPr/>
          <p:nvPr/>
        </p:nvCxnSpPr>
        <p:spPr>
          <a:xfrm flipH="1" flipV="1">
            <a:off x="8018241" y="4605617"/>
            <a:ext cx="274294" cy="11498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49"/>
          <p:cNvSpPr txBox="1"/>
          <p:nvPr/>
        </p:nvSpPr>
        <p:spPr>
          <a:xfrm>
            <a:off x="8076511" y="4549871"/>
            <a:ext cx="1201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类别标记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未知</a:t>
            </a:r>
          </a:p>
        </p:txBody>
      </p:sp>
      <p:sp>
        <p:nvSpPr>
          <p:cNvPr id="26" name="TextBox 51"/>
          <p:cNvSpPr txBox="1"/>
          <p:nvPr/>
        </p:nvSpPr>
        <p:spPr>
          <a:xfrm>
            <a:off x="4885056" y="2154443"/>
            <a:ext cx="1201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类别标记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label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箭头连接符 26"/>
          <p:cNvCxnSpPr>
            <a:stCxn id="26" idx="2"/>
          </p:cNvCxnSpPr>
          <p:nvPr/>
        </p:nvCxnSpPr>
        <p:spPr>
          <a:xfrm flipH="1">
            <a:off x="5317104" y="2677663"/>
            <a:ext cx="168469" cy="41579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22" idx="1"/>
          </p:cNvCxnSpPr>
          <p:nvPr/>
        </p:nvCxnSpPr>
        <p:spPr>
          <a:xfrm flipV="1">
            <a:off x="7142151" y="2903559"/>
            <a:ext cx="767241" cy="91985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H="1" flipV="1">
            <a:off x="8133800" y="2921561"/>
            <a:ext cx="711696" cy="90823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68"/>
          <p:cNvSpPr txBox="1"/>
          <p:nvPr/>
        </p:nvSpPr>
        <p:spPr>
          <a:xfrm>
            <a:off x="8629472" y="3901799"/>
            <a:ext cx="720080" cy="30777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</a:p>
        </p:txBody>
      </p:sp>
      <p:sp>
        <p:nvSpPr>
          <p:cNvPr id="31" name="TextBox 69"/>
          <p:cNvSpPr txBox="1"/>
          <p:nvPr/>
        </p:nvSpPr>
        <p:spPr>
          <a:xfrm>
            <a:off x="6942902" y="5222794"/>
            <a:ext cx="3229123" cy="523220"/>
          </a:xfrm>
          <a:prstGeom prst="rect">
            <a:avLst/>
          </a:prstGeom>
          <a:solidFill>
            <a:srgbClr val="FBFB69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未见样本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(unseen instance)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未知“分布”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685256" y="3093452"/>
            <a:ext cx="2592288" cy="4483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决策树、神经网络、支持向量机、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Boosting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，贝叶斯网，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 flipV="1">
            <a:off x="6161138" y="4199123"/>
            <a:ext cx="360040" cy="2171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 flipV="1">
            <a:off x="7765376" y="4199123"/>
            <a:ext cx="370243" cy="2171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基本术语</a:t>
            </a:r>
          </a:p>
        </p:txBody>
      </p:sp>
    </p:spTree>
    <p:extLst>
      <p:ext uri="{BB962C8B-B14F-4D97-AF65-F5344CB8AC3E}">
        <p14:creationId xmlns:p14="http://schemas.microsoft.com/office/powerpoint/2010/main" val="394338370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5" grpId="0" animBg="1"/>
      <p:bldP spid="18" grpId="0" animBg="1"/>
      <p:bldP spid="22" grpId="0" animBg="1"/>
      <p:bldP spid="23" grpId="0" animBg="1"/>
      <p:bldP spid="25" grpId="0"/>
      <p:bldP spid="26" grpId="0"/>
      <p:bldP spid="30" grpId="0" animBg="1"/>
      <p:bldP spid="31" grpId="0" animBg="1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070" y="1777585"/>
            <a:ext cx="5683940" cy="4262955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基本术语</a:t>
            </a:r>
          </a:p>
        </p:txBody>
      </p:sp>
      <p:sp>
        <p:nvSpPr>
          <p:cNvPr id="9" name="矩形 8"/>
          <p:cNvSpPr/>
          <p:nvPr/>
        </p:nvSpPr>
        <p:spPr>
          <a:xfrm>
            <a:off x="8170071" y="306087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监督学习</a:t>
            </a:r>
            <a:endParaRPr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8054655" y="4809818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无监督学习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44349680"/>
      </p:ext>
    </p:extLst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362" name="Picture 2" descr="pre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146623"/>
            <a:ext cx="10623813" cy="662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215688"/>
      </p:ext>
    </p:extLst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特征提取（</a:t>
            </a:r>
            <a:r>
              <a:rPr lang="en-US" altLang="zh-CN" dirty="0">
                <a:ea typeface="微软雅黑" panose="020B0503020204020204" pitchFamily="34" charset="-122"/>
              </a:rPr>
              <a:t>feature extraction</a:t>
            </a:r>
            <a:r>
              <a:rPr lang="zh-CN" altLang="en-US" dirty="0"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988135" y="1516698"/>
            <a:ext cx="9999305" cy="66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700"/>
              </a:spcBef>
              <a:buClr>
                <a:srgbClr val="629DD1"/>
              </a:buClr>
              <a:buSzPct val="60000"/>
            </a:pPr>
            <a:r>
              <a:rPr lang="zh-CN" altLang="en-US" sz="2800" dirty="0">
                <a:solidFill>
                  <a:prstClr val="black"/>
                </a:solidFill>
                <a:ea typeface="微软雅黑" panose="020B0503020204020204" pitchFamily="34" charset="-122"/>
              </a:rPr>
              <a:t>传统机器学习往往依赖于现成（</a:t>
            </a:r>
            <a:r>
              <a:rPr lang="en-US" altLang="zh-CN" sz="2800" dirty="0">
                <a:solidFill>
                  <a:prstClr val="black"/>
                </a:solidFill>
                <a:ea typeface="微软雅黑" panose="020B0503020204020204" pitchFamily="34" charset="-122"/>
              </a:rPr>
              <a:t>off-the-shelf</a:t>
            </a:r>
            <a:r>
              <a:rPr lang="zh-CN" altLang="en-US" sz="2800" dirty="0">
                <a:solidFill>
                  <a:prstClr val="black"/>
                </a:solidFill>
                <a:ea typeface="微软雅黑" panose="020B0503020204020204" pitchFamily="34" charset="-122"/>
              </a:rPr>
              <a:t>）的特征</a:t>
            </a:r>
            <a:endParaRPr lang="en-US" altLang="zh-CN" sz="28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0" y="2942115"/>
            <a:ext cx="4583287" cy="2265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矩形 10"/>
          <p:cNvSpPr/>
          <p:nvPr/>
        </p:nvSpPr>
        <p:spPr>
          <a:xfrm>
            <a:off x="1229499" y="5280846"/>
            <a:ext cx="2765160" cy="587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700"/>
              </a:spcBef>
              <a:buClr>
                <a:srgbClr val="629DD1"/>
              </a:buClr>
              <a:buSzPct val="60000"/>
            </a:pPr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文本的</a:t>
            </a:r>
            <a:r>
              <a:rPr lang="en-US" altLang="zh-CN" sz="2400" dirty="0" err="1">
                <a:solidFill>
                  <a:prstClr val="black"/>
                </a:solidFill>
                <a:ea typeface="微软雅黑" panose="020B0503020204020204" pitchFamily="34" charset="-122"/>
              </a:rPr>
              <a:t>BoW</a:t>
            </a:r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特征</a:t>
            </a:r>
            <a:endParaRPr lang="en-US" altLang="zh-CN" sz="24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495" y="3320650"/>
            <a:ext cx="3130008" cy="1508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矩形 12"/>
          <p:cNvSpPr/>
          <p:nvPr/>
        </p:nvSpPr>
        <p:spPr>
          <a:xfrm>
            <a:off x="5827165" y="5280846"/>
            <a:ext cx="2765160" cy="587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700"/>
              </a:spcBef>
              <a:buClr>
                <a:srgbClr val="629DD1"/>
              </a:buClr>
              <a:buSzPct val="60000"/>
            </a:pPr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图像</a:t>
            </a:r>
            <a:r>
              <a:rPr lang="en-US" altLang="zh-CN" sz="2400" dirty="0">
                <a:solidFill>
                  <a:prstClr val="black"/>
                </a:solidFill>
                <a:ea typeface="微软雅黑" panose="020B0503020204020204" pitchFamily="34" charset="-122"/>
              </a:rPr>
              <a:t>SIFT</a:t>
            </a:r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特征</a:t>
            </a:r>
            <a:endParaRPr lang="en-US" altLang="zh-CN" sz="24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5508" y="2653566"/>
            <a:ext cx="2998646" cy="2627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矩形 14"/>
          <p:cNvSpPr/>
          <p:nvPr/>
        </p:nvSpPr>
        <p:spPr>
          <a:xfrm>
            <a:off x="9426840" y="5280846"/>
            <a:ext cx="2765160" cy="587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700"/>
              </a:spcBef>
              <a:buClr>
                <a:srgbClr val="629DD1"/>
              </a:buClr>
              <a:buSzPct val="60000"/>
            </a:pPr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语音</a:t>
            </a:r>
            <a:r>
              <a:rPr lang="en-US" altLang="zh-CN" sz="2400" dirty="0">
                <a:solidFill>
                  <a:prstClr val="black"/>
                </a:solidFill>
                <a:ea typeface="微软雅黑" panose="020B0503020204020204" pitchFamily="34" charset="-122"/>
              </a:rPr>
              <a:t>MFCC</a:t>
            </a:r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特征</a:t>
            </a:r>
            <a:endParaRPr lang="en-US" altLang="zh-CN" sz="24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0757192"/>
      </p:ext>
    </p:extLst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812801" y="3044950"/>
            <a:ext cx="108712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ea typeface="微软雅黑" panose="020B0503020204020204" pitchFamily="34" charset="-122"/>
              </a:rPr>
              <a:t>模型评估和选择</a:t>
            </a:r>
          </a:p>
        </p:txBody>
      </p:sp>
    </p:spTree>
    <p:extLst>
      <p:ext uri="{BB962C8B-B14F-4D97-AF65-F5344CB8AC3E}">
        <p14:creationId xmlns:p14="http://schemas.microsoft.com/office/powerpoint/2010/main" val="2342398705"/>
      </p:ext>
    </p:extLst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典型的机器学习过程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文本框 6"/>
          <p:cNvSpPr txBox="1"/>
          <p:nvPr/>
        </p:nvSpPr>
        <p:spPr>
          <a:xfrm>
            <a:off x="4039870" y="5686411"/>
            <a:ext cx="467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微软雅黑" panose="020B0503020204020204" pitchFamily="34" charset="-122"/>
              </a:rPr>
              <a:t>然而，我们手上没有</a:t>
            </a:r>
            <a:r>
              <a:rPr lang="en-US" altLang="zh-CN" dirty="0">
                <a:ea typeface="微软雅黑" panose="020B0503020204020204" pitchFamily="34" charset="-122"/>
              </a:rPr>
              <a:t>unseen instance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" name="流程图: 磁盘 7"/>
          <p:cNvSpPr/>
          <p:nvPr/>
        </p:nvSpPr>
        <p:spPr>
          <a:xfrm>
            <a:off x="1896552" y="2266321"/>
            <a:ext cx="1080120" cy="648072"/>
          </a:xfrm>
          <a:prstGeom prst="flowChartMagneticDisk">
            <a:avLst/>
          </a:prstGeom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训练数据</a:t>
            </a: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445620"/>
              </p:ext>
            </p:extLst>
          </p:nvPr>
        </p:nvGraphicFramePr>
        <p:xfrm>
          <a:off x="1104465" y="3202425"/>
          <a:ext cx="2592287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7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9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57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84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色泽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根蒂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敲声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好瓜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4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青绿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蜷缩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浊响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4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乌黑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蜷缩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浊响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是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4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青绿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硬挺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清脆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4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乌黑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稍蜷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清脆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2" name="组合 11"/>
          <p:cNvGrpSpPr/>
          <p:nvPr/>
        </p:nvGrpSpPr>
        <p:grpSpPr>
          <a:xfrm>
            <a:off x="3785819" y="2842385"/>
            <a:ext cx="703021" cy="451793"/>
            <a:chOff x="3851920" y="1101084"/>
            <a:chExt cx="703021" cy="451793"/>
          </a:xfrm>
        </p:grpSpPr>
        <p:sp>
          <p:nvSpPr>
            <p:cNvPr id="13" name="右箭头 12"/>
            <p:cNvSpPr/>
            <p:nvPr/>
          </p:nvSpPr>
          <p:spPr>
            <a:xfrm>
              <a:off x="3851920" y="1336853"/>
              <a:ext cx="703021" cy="216024"/>
            </a:xfrm>
            <a:prstGeom prst="rightArrow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19"/>
            <p:cNvSpPr txBox="1"/>
            <p:nvPr/>
          </p:nvSpPr>
          <p:spPr>
            <a:xfrm>
              <a:off x="3858898" y="1101084"/>
              <a:ext cx="5690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训练</a:t>
              </a:r>
            </a:p>
          </p:txBody>
        </p:sp>
      </p:grpSp>
      <p:cxnSp>
        <p:nvCxnSpPr>
          <p:cNvPr id="15" name="直接连接符 14"/>
          <p:cNvCxnSpPr/>
          <p:nvPr/>
        </p:nvCxnSpPr>
        <p:spPr>
          <a:xfrm flipV="1">
            <a:off x="1104464" y="2842385"/>
            <a:ext cx="720080" cy="3437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 flipV="1">
            <a:off x="3048680" y="2842385"/>
            <a:ext cx="648072" cy="3437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流程图: 磁盘 16"/>
          <p:cNvSpPr/>
          <p:nvPr/>
        </p:nvSpPr>
        <p:spPr>
          <a:xfrm>
            <a:off x="5496952" y="2266321"/>
            <a:ext cx="1080120" cy="648072"/>
          </a:xfrm>
          <a:prstGeom prst="flowChartMagneticDisk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4704864" y="2842385"/>
            <a:ext cx="720080" cy="3437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 flipV="1">
            <a:off x="6649080" y="2842385"/>
            <a:ext cx="648072" cy="3437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37"/>
          <p:cNvSpPr txBox="1"/>
          <p:nvPr/>
        </p:nvSpPr>
        <p:spPr>
          <a:xfrm>
            <a:off x="4228282" y="1716679"/>
            <a:ext cx="2852846" cy="523220"/>
          </a:xfrm>
          <a:prstGeom prst="rect">
            <a:avLst/>
          </a:prstGeom>
          <a:solidFill>
            <a:srgbClr val="FBFB6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使用学习算法（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learning algorithm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cxnSp>
        <p:nvCxnSpPr>
          <p:cNvPr id="21" name="直接连接符 20"/>
          <p:cNvCxnSpPr>
            <a:endCxn id="14" idx="0"/>
          </p:cNvCxnSpPr>
          <p:nvPr/>
        </p:nvCxnSpPr>
        <p:spPr>
          <a:xfrm flipH="1">
            <a:off x="4077340" y="2122305"/>
            <a:ext cx="284543" cy="72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流程图: 磁盘 23"/>
          <p:cNvSpPr/>
          <p:nvPr/>
        </p:nvSpPr>
        <p:spPr>
          <a:xfrm>
            <a:off x="4585695" y="3916127"/>
            <a:ext cx="1152128" cy="375710"/>
          </a:xfrm>
          <a:prstGeom prst="flowChartMagneticDisk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新数据样本</a:t>
            </a:r>
          </a:p>
        </p:txBody>
      </p:sp>
      <p:sp>
        <p:nvSpPr>
          <p:cNvPr id="25" name="矩形 24"/>
          <p:cNvSpPr/>
          <p:nvPr/>
        </p:nvSpPr>
        <p:spPr>
          <a:xfrm>
            <a:off x="4168292" y="4509022"/>
            <a:ext cx="1986934" cy="3042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（浅白，蜷缩，浊响，？）</a:t>
            </a:r>
          </a:p>
        </p:txBody>
      </p:sp>
      <p:cxnSp>
        <p:nvCxnSpPr>
          <p:cNvPr id="26" name="直接箭头连接符 25"/>
          <p:cNvCxnSpPr/>
          <p:nvPr/>
        </p:nvCxnSpPr>
        <p:spPr>
          <a:xfrm flipH="1" flipV="1">
            <a:off x="6037849" y="4698331"/>
            <a:ext cx="274294" cy="11498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49"/>
          <p:cNvSpPr txBox="1"/>
          <p:nvPr/>
        </p:nvSpPr>
        <p:spPr>
          <a:xfrm>
            <a:off x="6096119" y="4642585"/>
            <a:ext cx="1201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类别标记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未知</a:t>
            </a:r>
          </a:p>
        </p:txBody>
      </p:sp>
      <p:sp>
        <p:nvSpPr>
          <p:cNvPr id="28" name="TextBox 51"/>
          <p:cNvSpPr txBox="1"/>
          <p:nvPr/>
        </p:nvSpPr>
        <p:spPr>
          <a:xfrm>
            <a:off x="2904664" y="2247157"/>
            <a:ext cx="1201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类别标记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label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箭头连接符 28"/>
          <p:cNvCxnSpPr>
            <a:stCxn id="28" idx="2"/>
          </p:cNvCxnSpPr>
          <p:nvPr/>
        </p:nvCxnSpPr>
        <p:spPr>
          <a:xfrm flipH="1">
            <a:off x="3336712" y="2770377"/>
            <a:ext cx="168469" cy="41579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24" idx="1"/>
          </p:cNvCxnSpPr>
          <p:nvPr/>
        </p:nvCxnSpPr>
        <p:spPr>
          <a:xfrm flipV="1">
            <a:off x="5161759" y="2996273"/>
            <a:ext cx="767241" cy="91985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H="1" flipV="1">
            <a:off x="6153408" y="3014275"/>
            <a:ext cx="711696" cy="90823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68"/>
          <p:cNvSpPr txBox="1"/>
          <p:nvPr/>
        </p:nvSpPr>
        <p:spPr>
          <a:xfrm>
            <a:off x="6649080" y="3994513"/>
            <a:ext cx="720080" cy="30777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</a:p>
        </p:txBody>
      </p:sp>
      <p:sp>
        <p:nvSpPr>
          <p:cNvPr id="34" name="矩形 33"/>
          <p:cNvSpPr/>
          <p:nvPr/>
        </p:nvSpPr>
        <p:spPr>
          <a:xfrm>
            <a:off x="4704864" y="3186166"/>
            <a:ext cx="2592288" cy="4483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决策树、神经网络、支持向量机、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Boosting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，贝叶斯网，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V="1">
            <a:off x="4180746" y="4291837"/>
            <a:ext cx="360040" cy="2171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 flipV="1">
            <a:off x="5784984" y="4291837"/>
            <a:ext cx="370243" cy="2171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7585959" y="2829609"/>
            <a:ext cx="180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ea typeface="微软雅黑" panose="020B0503020204020204" pitchFamily="34" charset="-122"/>
              </a:rPr>
              <a:t>什么模型好？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3714890" y="5234400"/>
            <a:ext cx="5520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ea typeface="微软雅黑" panose="020B0503020204020204" pitchFamily="34" charset="-122"/>
              </a:rPr>
              <a:t>能很好的适用于</a:t>
            </a:r>
            <a:r>
              <a:rPr lang="en-US" altLang="zh-CN" dirty="0">
                <a:ea typeface="微软雅黑" panose="020B0503020204020204" pitchFamily="34" charset="-122"/>
              </a:rPr>
              <a:t>unseen instance</a:t>
            </a:r>
            <a:r>
              <a:rPr lang="zh-CN" altLang="en-US" dirty="0">
                <a:ea typeface="微软雅黑" panose="020B0503020204020204" pitchFamily="34" charset="-122"/>
              </a:rPr>
              <a:t>，如，错误率低</a:t>
            </a:r>
          </a:p>
        </p:txBody>
      </p:sp>
      <p:sp>
        <p:nvSpPr>
          <p:cNvPr id="46" name="爆炸形 1 45"/>
          <p:cNvSpPr/>
          <p:nvPr/>
        </p:nvSpPr>
        <p:spPr>
          <a:xfrm>
            <a:off x="8442244" y="3185672"/>
            <a:ext cx="3749756" cy="2182667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泛化能力要强</a:t>
            </a:r>
          </a:p>
        </p:txBody>
      </p:sp>
    </p:spTree>
    <p:extLst>
      <p:ext uri="{BB962C8B-B14F-4D97-AF65-F5344CB8AC3E}">
        <p14:creationId xmlns:p14="http://schemas.microsoft.com/office/powerpoint/2010/main" val="335337897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7" grpId="0"/>
      <p:bldP spid="45" grpId="0"/>
      <p:bldP spid="4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泛化误差 </a:t>
            </a:r>
            <a:r>
              <a:rPr lang="en-US" altLang="zh-CN" dirty="0">
                <a:ea typeface="微软雅黑" panose="020B0503020204020204" pitchFamily="34" charset="-122"/>
              </a:rPr>
              <a:t>vs </a:t>
            </a:r>
            <a:r>
              <a:rPr lang="zh-CN" altLang="en-US" dirty="0">
                <a:ea typeface="微软雅黑" panose="020B0503020204020204" pitchFamily="34" charset="-122"/>
              </a:rPr>
              <a:t>经验误差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9" name="内容占位符 4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9797234" cy="1329535"/>
          </a:xfrm>
        </p:spPr>
        <p:txBody>
          <a:bodyPr/>
          <a:lstStyle/>
          <a:p>
            <a:r>
              <a:rPr lang="zh-CN" altLang="en-US" dirty="0">
                <a:solidFill>
                  <a:schemeClr val="accent3"/>
                </a:solidFill>
                <a:ea typeface="微软雅黑" panose="020B0503020204020204" pitchFamily="34" charset="-122"/>
              </a:rPr>
              <a:t>泛化误差</a:t>
            </a:r>
            <a:r>
              <a:rPr lang="zh-CN" altLang="en-US" dirty="0">
                <a:ea typeface="微软雅黑" panose="020B0503020204020204" pitchFamily="34" charset="-122"/>
              </a:rPr>
              <a:t>：在“未来”（真实测试）样本上的误差</a:t>
            </a:r>
            <a:endParaRPr lang="en-US" altLang="zh-CN" dirty="0"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3"/>
                </a:solidFill>
                <a:ea typeface="微软雅黑" panose="020B0503020204020204" pitchFamily="34" charset="-122"/>
              </a:rPr>
              <a:t>经验误差</a:t>
            </a:r>
            <a:r>
              <a:rPr lang="zh-CN" altLang="en-US" dirty="0">
                <a:ea typeface="微软雅黑" panose="020B0503020204020204" pitchFamily="34" charset="-122"/>
              </a:rPr>
              <a:t>：在训练集上的误差，亦称“训练误差”</a:t>
            </a:r>
          </a:p>
        </p:txBody>
      </p:sp>
      <p:sp>
        <p:nvSpPr>
          <p:cNvPr id="10" name="内容占位符 4"/>
          <p:cNvSpPr txBox="1">
            <a:spLocks/>
          </p:cNvSpPr>
          <p:nvPr/>
        </p:nvSpPr>
        <p:spPr>
          <a:xfrm>
            <a:off x="826929" y="3208137"/>
            <a:ext cx="9797234" cy="132953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ea typeface="微软雅黑" panose="020B0503020204020204" pitchFamily="34" charset="-122"/>
              </a:rPr>
              <a:t>泛化误差越小越好</a:t>
            </a:r>
            <a:endParaRPr lang="en-US" altLang="zh-CN" dirty="0">
              <a:ea typeface="微软雅黑" panose="020B0503020204020204" pitchFamily="34" charset="-122"/>
            </a:endParaRPr>
          </a:p>
          <a:p>
            <a:r>
              <a:rPr lang="zh-CN" altLang="en-US" dirty="0">
                <a:ea typeface="微软雅黑" panose="020B0503020204020204" pitchFamily="34" charset="-122"/>
              </a:rPr>
              <a:t>经验误差是否越小越好？</a:t>
            </a:r>
          </a:p>
        </p:txBody>
      </p:sp>
      <p:sp>
        <p:nvSpPr>
          <p:cNvPr id="11" name="矩形 10"/>
          <p:cNvSpPr/>
          <p:nvPr/>
        </p:nvSpPr>
        <p:spPr>
          <a:xfrm>
            <a:off x="2618124" y="4918672"/>
            <a:ext cx="67884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ea typeface="微软雅黑" panose="020B0503020204020204" pitchFamily="34" charset="-122"/>
              </a:rPr>
              <a:t>No</a:t>
            </a:r>
            <a:r>
              <a:rPr lang="zh-CN" altLang="en-US" sz="2800" dirty="0">
                <a:ea typeface="微软雅黑" panose="020B0503020204020204" pitchFamily="34" charset="-122"/>
              </a:rPr>
              <a:t>，因为会出现“过拟合”（</a:t>
            </a:r>
            <a:r>
              <a:rPr lang="en-US" altLang="zh-CN" sz="2800" dirty="0">
                <a:ea typeface="微软雅黑" panose="020B0503020204020204" pitchFamily="34" charset="-122"/>
              </a:rPr>
              <a:t>overfitting</a:t>
            </a:r>
            <a:r>
              <a:rPr lang="zh-CN" altLang="en-US" sz="2800" dirty="0"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661404399"/>
      </p:ext>
    </p:extLst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ea typeface="微软雅黑" panose="020B0503020204020204" pitchFamily="34" charset="-122"/>
              </a:rPr>
              <a:t>过拟合（</a:t>
            </a:r>
            <a:r>
              <a:rPr lang="en-US" altLang="zh-CN" sz="3600" dirty="0">
                <a:ea typeface="微软雅黑" panose="020B0503020204020204" pitchFamily="34" charset="-122"/>
              </a:rPr>
              <a:t>overfitting</a:t>
            </a:r>
            <a:r>
              <a:rPr lang="zh-CN" altLang="en-US" sz="3600" dirty="0">
                <a:ea typeface="微软雅黑" panose="020B0503020204020204" pitchFamily="34" charset="-122"/>
              </a:rPr>
              <a:t>） </a:t>
            </a:r>
            <a:r>
              <a:rPr lang="en-US" altLang="zh-CN" sz="3600" dirty="0">
                <a:ea typeface="微软雅黑" panose="020B0503020204020204" pitchFamily="34" charset="-122"/>
              </a:rPr>
              <a:t>vs </a:t>
            </a:r>
            <a:r>
              <a:rPr lang="zh-CN" altLang="en-US" sz="3600" dirty="0">
                <a:ea typeface="微软雅黑" panose="020B0503020204020204" pitchFamily="34" charset="-122"/>
              </a:rPr>
              <a:t>欠拟合（</a:t>
            </a:r>
            <a:r>
              <a:rPr lang="en-US" altLang="zh-CN" sz="3600" dirty="0" err="1">
                <a:ea typeface="微软雅黑" panose="020B0503020204020204" pitchFamily="34" charset="-122"/>
              </a:rPr>
              <a:t>underfitting</a:t>
            </a:r>
            <a:r>
              <a:rPr lang="zh-CN" altLang="en-US" sz="3600" dirty="0"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905" y="1700775"/>
            <a:ext cx="7095238" cy="3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01905"/>
      </p:ext>
    </p:extLst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747092" y="4912578"/>
            <a:ext cx="168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FF"/>
                </a:solidFill>
              </a:rPr>
              <a:t>Training error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823292" y="3845778"/>
            <a:ext cx="1244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Test error</a:t>
            </a:r>
          </a:p>
        </p:txBody>
      </p:sp>
      <p:sp>
        <p:nvSpPr>
          <p:cNvPr id="8" name="Freeform 17"/>
          <p:cNvSpPr/>
          <p:nvPr/>
        </p:nvSpPr>
        <p:spPr>
          <a:xfrm>
            <a:off x="1152992" y="4293453"/>
            <a:ext cx="4284663" cy="1155700"/>
          </a:xfrm>
          <a:custGeom>
            <a:avLst/>
            <a:gdLst>
              <a:gd name="connsiteX0" fmla="*/ 0 w 4283901"/>
              <a:gd name="connsiteY0" fmla="*/ 0 h 1156249"/>
              <a:gd name="connsiteX1" fmla="*/ 313151 w 4283901"/>
              <a:gd name="connsiteY1" fmla="*/ 162839 h 1156249"/>
              <a:gd name="connsiteX2" fmla="*/ 375781 w 4283901"/>
              <a:gd name="connsiteY2" fmla="*/ 200417 h 1156249"/>
              <a:gd name="connsiteX3" fmla="*/ 413359 w 4283901"/>
              <a:gd name="connsiteY3" fmla="*/ 212943 h 1156249"/>
              <a:gd name="connsiteX4" fmla="*/ 488515 w 4283901"/>
              <a:gd name="connsiteY4" fmla="*/ 263047 h 1156249"/>
              <a:gd name="connsiteX5" fmla="*/ 563671 w 4283901"/>
              <a:gd name="connsiteY5" fmla="*/ 300625 h 1156249"/>
              <a:gd name="connsiteX6" fmla="*/ 601249 w 4283901"/>
              <a:gd name="connsiteY6" fmla="*/ 325677 h 1156249"/>
              <a:gd name="connsiteX7" fmla="*/ 701458 w 4283901"/>
              <a:gd name="connsiteY7" fmla="*/ 363255 h 1156249"/>
              <a:gd name="connsiteX8" fmla="*/ 751562 w 4283901"/>
              <a:gd name="connsiteY8" fmla="*/ 375781 h 1156249"/>
              <a:gd name="connsiteX9" fmla="*/ 789140 w 4283901"/>
              <a:gd name="connsiteY9" fmla="*/ 388307 h 1156249"/>
              <a:gd name="connsiteX10" fmla="*/ 1027134 w 4283901"/>
              <a:gd name="connsiteY10" fmla="*/ 413359 h 1156249"/>
              <a:gd name="connsiteX11" fmla="*/ 1114816 w 4283901"/>
              <a:gd name="connsiteY11" fmla="*/ 450937 h 1156249"/>
              <a:gd name="connsiteX12" fmla="*/ 1189973 w 4283901"/>
              <a:gd name="connsiteY12" fmla="*/ 501042 h 1156249"/>
              <a:gd name="connsiteX13" fmla="*/ 1227551 w 4283901"/>
              <a:gd name="connsiteY13" fmla="*/ 526094 h 1156249"/>
              <a:gd name="connsiteX14" fmla="*/ 1265129 w 4283901"/>
              <a:gd name="connsiteY14" fmla="*/ 538620 h 1156249"/>
              <a:gd name="connsiteX15" fmla="*/ 1302707 w 4283901"/>
              <a:gd name="connsiteY15" fmla="*/ 563672 h 1156249"/>
              <a:gd name="connsiteX16" fmla="*/ 1427967 w 4283901"/>
              <a:gd name="connsiteY16" fmla="*/ 601250 h 1156249"/>
              <a:gd name="connsiteX17" fmla="*/ 1515649 w 4283901"/>
              <a:gd name="connsiteY17" fmla="*/ 613776 h 1156249"/>
              <a:gd name="connsiteX18" fmla="*/ 1590805 w 4283901"/>
              <a:gd name="connsiteY18" fmla="*/ 626302 h 1156249"/>
              <a:gd name="connsiteX19" fmla="*/ 1703540 w 4283901"/>
              <a:gd name="connsiteY19" fmla="*/ 651354 h 1156249"/>
              <a:gd name="connsiteX20" fmla="*/ 1816274 w 4283901"/>
              <a:gd name="connsiteY20" fmla="*/ 688932 h 1156249"/>
              <a:gd name="connsiteX21" fmla="*/ 1903956 w 4283901"/>
              <a:gd name="connsiteY21" fmla="*/ 713984 h 1156249"/>
              <a:gd name="connsiteX22" fmla="*/ 1929008 w 4283901"/>
              <a:gd name="connsiteY22" fmla="*/ 751562 h 1156249"/>
              <a:gd name="connsiteX23" fmla="*/ 2016690 w 4283901"/>
              <a:gd name="connsiteY23" fmla="*/ 789140 h 1156249"/>
              <a:gd name="connsiteX24" fmla="*/ 2066794 w 4283901"/>
              <a:gd name="connsiteY24" fmla="*/ 801666 h 1156249"/>
              <a:gd name="connsiteX25" fmla="*/ 2104373 w 4283901"/>
              <a:gd name="connsiteY25" fmla="*/ 814192 h 1156249"/>
              <a:gd name="connsiteX26" fmla="*/ 2229633 w 4283901"/>
              <a:gd name="connsiteY26" fmla="*/ 826718 h 1156249"/>
              <a:gd name="connsiteX27" fmla="*/ 2342367 w 4283901"/>
              <a:gd name="connsiteY27" fmla="*/ 839244 h 1156249"/>
              <a:gd name="connsiteX28" fmla="*/ 2430049 w 4283901"/>
              <a:gd name="connsiteY28" fmla="*/ 864296 h 1156249"/>
              <a:gd name="connsiteX29" fmla="*/ 2505205 w 4283901"/>
              <a:gd name="connsiteY29" fmla="*/ 889348 h 1156249"/>
              <a:gd name="connsiteX30" fmla="*/ 2580362 w 4283901"/>
              <a:gd name="connsiteY30" fmla="*/ 914400 h 1156249"/>
              <a:gd name="connsiteX31" fmla="*/ 2617940 w 4283901"/>
              <a:gd name="connsiteY31" fmla="*/ 926927 h 1156249"/>
              <a:gd name="connsiteX32" fmla="*/ 2668044 w 4283901"/>
              <a:gd name="connsiteY32" fmla="*/ 939453 h 1156249"/>
              <a:gd name="connsiteX33" fmla="*/ 2743200 w 4283901"/>
              <a:gd name="connsiteY33" fmla="*/ 964505 h 1156249"/>
              <a:gd name="connsiteX34" fmla="*/ 2793304 w 4283901"/>
              <a:gd name="connsiteY34" fmla="*/ 977031 h 1156249"/>
              <a:gd name="connsiteX35" fmla="*/ 2830882 w 4283901"/>
              <a:gd name="connsiteY35" fmla="*/ 1002083 h 1156249"/>
              <a:gd name="connsiteX36" fmla="*/ 2956142 w 4283901"/>
              <a:gd name="connsiteY36" fmla="*/ 1039661 h 1156249"/>
              <a:gd name="connsiteX37" fmla="*/ 3031299 w 4283901"/>
              <a:gd name="connsiteY37" fmla="*/ 1052187 h 1156249"/>
              <a:gd name="connsiteX38" fmla="*/ 3219189 w 4283901"/>
              <a:gd name="connsiteY38" fmla="*/ 1114817 h 1156249"/>
              <a:gd name="connsiteX39" fmla="*/ 3306871 w 4283901"/>
              <a:gd name="connsiteY39" fmla="*/ 1139869 h 1156249"/>
              <a:gd name="connsiteX40" fmla="*/ 3382027 w 4283901"/>
              <a:gd name="connsiteY40" fmla="*/ 1152395 h 1156249"/>
              <a:gd name="connsiteX41" fmla="*/ 4283901 w 4283901"/>
              <a:gd name="connsiteY41" fmla="*/ 1152395 h 115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283901" h="1156249">
                <a:moveTo>
                  <a:pt x="0" y="0"/>
                </a:moveTo>
                <a:cubicBezTo>
                  <a:pt x="135194" y="45068"/>
                  <a:pt x="39042" y="10556"/>
                  <a:pt x="313151" y="162839"/>
                </a:cubicBezTo>
                <a:cubicBezTo>
                  <a:pt x="334433" y="174663"/>
                  <a:pt x="354005" y="189529"/>
                  <a:pt x="375781" y="200417"/>
                </a:cubicBezTo>
                <a:cubicBezTo>
                  <a:pt x="387591" y="206322"/>
                  <a:pt x="401817" y="206531"/>
                  <a:pt x="413359" y="212943"/>
                </a:cubicBezTo>
                <a:cubicBezTo>
                  <a:pt x="439679" y="227565"/>
                  <a:pt x="461585" y="249582"/>
                  <a:pt x="488515" y="263047"/>
                </a:cubicBezTo>
                <a:cubicBezTo>
                  <a:pt x="513567" y="275573"/>
                  <a:pt x="539187" y="287023"/>
                  <a:pt x="563671" y="300625"/>
                </a:cubicBezTo>
                <a:cubicBezTo>
                  <a:pt x="576831" y="307936"/>
                  <a:pt x="587784" y="318944"/>
                  <a:pt x="601249" y="325677"/>
                </a:cubicBezTo>
                <a:cubicBezTo>
                  <a:pt x="618901" y="334503"/>
                  <a:pt x="676160" y="356027"/>
                  <a:pt x="701458" y="363255"/>
                </a:cubicBezTo>
                <a:cubicBezTo>
                  <a:pt x="718011" y="367984"/>
                  <a:pt x="735009" y="371052"/>
                  <a:pt x="751562" y="375781"/>
                </a:cubicBezTo>
                <a:cubicBezTo>
                  <a:pt x="764258" y="379408"/>
                  <a:pt x="776193" y="385718"/>
                  <a:pt x="789140" y="388307"/>
                </a:cubicBezTo>
                <a:cubicBezTo>
                  <a:pt x="859270" y="402333"/>
                  <a:pt x="962050" y="407935"/>
                  <a:pt x="1027134" y="413359"/>
                </a:cubicBezTo>
                <a:cubicBezTo>
                  <a:pt x="1066009" y="426317"/>
                  <a:pt x="1076120" y="427720"/>
                  <a:pt x="1114816" y="450937"/>
                </a:cubicBezTo>
                <a:cubicBezTo>
                  <a:pt x="1140634" y="466428"/>
                  <a:pt x="1164921" y="484340"/>
                  <a:pt x="1189973" y="501042"/>
                </a:cubicBezTo>
                <a:cubicBezTo>
                  <a:pt x="1202499" y="509393"/>
                  <a:pt x="1213269" y="521333"/>
                  <a:pt x="1227551" y="526094"/>
                </a:cubicBezTo>
                <a:cubicBezTo>
                  <a:pt x="1240077" y="530269"/>
                  <a:pt x="1253319" y="532715"/>
                  <a:pt x="1265129" y="538620"/>
                </a:cubicBezTo>
                <a:cubicBezTo>
                  <a:pt x="1278594" y="545353"/>
                  <a:pt x="1288950" y="557558"/>
                  <a:pt x="1302707" y="563672"/>
                </a:cubicBezTo>
                <a:cubicBezTo>
                  <a:pt x="1325333" y="573728"/>
                  <a:pt x="1397137" y="595644"/>
                  <a:pt x="1427967" y="601250"/>
                </a:cubicBezTo>
                <a:cubicBezTo>
                  <a:pt x="1457015" y="606531"/>
                  <a:pt x="1486468" y="609287"/>
                  <a:pt x="1515649" y="613776"/>
                </a:cubicBezTo>
                <a:cubicBezTo>
                  <a:pt x="1540751" y="617638"/>
                  <a:pt x="1565817" y="621759"/>
                  <a:pt x="1590805" y="626302"/>
                </a:cubicBezTo>
                <a:cubicBezTo>
                  <a:pt x="1618726" y="631378"/>
                  <a:pt x="1674498" y="642418"/>
                  <a:pt x="1703540" y="651354"/>
                </a:cubicBezTo>
                <a:cubicBezTo>
                  <a:pt x="1741399" y="663003"/>
                  <a:pt x="1777846" y="679325"/>
                  <a:pt x="1816274" y="688932"/>
                </a:cubicBezTo>
                <a:cubicBezTo>
                  <a:pt x="1879187" y="704660"/>
                  <a:pt x="1850046" y="696014"/>
                  <a:pt x="1903956" y="713984"/>
                </a:cubicBezTo>
                <a:cubicBezTo>
                  <a:pt x="1912307" y="726510"/>
                  <a:pt x="1917443" y="741924"/>
                  <a:pt x="1929008" y="751562"/>
                </a:cubicBezTo>
                <a:cubicBezTo>
                  <a:pt x="1946435" y="766085"/>
                  <a:pt x="1992854" y="782330"/>
                  <a:pt x="2016690" y="789140"/>
                </a:cubicBezTo>
                <a:cubicBezTo>
                  <a:pt x="2033243" y="793869"/>
                  <a:pt x="2050241" y="796937"/>
                  <a:pt x="2066794" y="801666"/>
                </a:cubicBezTo>
                <a:cubicBezTo>
                  <a:pt x="2079490" y="805293"/>
                  <a:pt x="2091323" y="812184"/>
                  <a:pt x="2104373" y="814192"/>
                </a:cubicBezTo>
                <a:cubicBezTo>
                  <a:pt x="2145847" y="820573"/>
                  <a:pt x="2187902" y="822325"/>
                  <a:pt x="2229633" y="826718"/>
                </a:cubicBezTo>
                <a:lnTo>
                  <a:pt x="2342367" y="839244"/>
                </a:lnTo>
                <a:cubicBezTo>
                  <a:pt x="2468655" y="881340"/>
                  <a:pt x="2272766" y="817111"/>
                  <a:pt x="2430049" y="864296"/>
                </a:cubicBezTo>
                <a:cubicBezTo>
                  <a:pt x="2455342" y="871884"/>
                  <a:pt x="2480153" y="880997"/>
                  <a:pt x="2505205" y="889348"/>
                </a:cubicBezTo>
                <a:lnTo>
                  <a:pt x="2580362" y="914400"/>
                </a:lnTo>
                <a:cubicBezTo>
                  <a:pt x="2592888" y="918576"/>
                  <a:pt x="2605131" y="923725"/>
                  <a:pt x="2617940" y="926927"/>
                </a:cubicBezTo>
                <a:cubicBezTo>
                  <a:pt x="2634641" y="931102"/>
                  <a:pt x="2651555" y="934506"/>
                  <a:pt x="2668044" y="939453"/>
                </a:cubicBezTo>
                <a:cubicBezTo>
                  <a:pt x="2693337" y="947041"/>
                  <a:pt x="2717581" y="958100"/>
                  <a:pt x="2743200" y="964505"/>
                </a:cubicBezTo>
                <a:lnTo>
                  <a:pt x="2793304" y="977031"/>
                </a:lnTo>
                <a:cubicBezTo>
                  <a:pt x="2805830" y="985382"/>
                  <a:pt x="2817125" y="995969"/>
                  <a:pt x="2830882" y="1002083"/>
                </a:cubicBezTo>
                <a:cubicBezTo>
                  <a:pt x="2857026" y="1013702"/>
                  <a:pt x="2923019" y="1033036"/>
                  <a:pt x="2956142" y="1039661"/>
                </a:cubicBezTo>
                <a:cubicBezTo>
                  <a:pt x="2981047" y="1044642"/>
                  <a:pt x="3006247" y="1048012"/>
                  <a:pt x="3031299" y="1052187"/>
                </a:cubicBezTo>
                <a:lnTo>
                  <a:pt x="3219189" y="1114817"/>
                </a:lnTo>
                <a:cubicBezTo>
                  <a:pt x="3255004" y="1126755"/>
                  <a:pt x="3267550" y="1132005"/>
                  <a:pt x="3306871" y="1139869"/>
                </a:cubicBezTo>
                <a:cubicBezTo>
                  <a:pt x="3331775" y="1144850"/>
                  <a:pt x="3356632" y="1152069"/>
                  <a:pt x="3382027" y="1152395"/>
                </a:cubicBezTo>
                <a:cubicBezTo>
                  <a:pt x="3682627" y="1156249"/>
                  <a:pt x="3983276" y="1152395"/>
                  <a:pt x="4283901" y="1152395"/>
                </a:cubicBezTo>
              </a:path>
            </a:pathLst>
          </a:cu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FF"/>
              </a:solidFill>
            </a:endParaRPr>
          </a:p>
        </p:txBody>
      </p:sp>
      <p:sp>
        <p:nvSpPr>
          <p:cNvPr id="9" name="Freeform 19"/>
          <p:cNvSpPr/>
          <p:nvPr/>
        </p:nvSpPr>
        <p:spPr>
          <a:xfrm>
            <a:off x="1165692" y="2490053"/>
            <a:ext cx="4422775" cy="1252538"/>
          </a:xfrm>
          <a:custGeom>
            <a:avLst/>
            <a:gdLst>
              <a:gd name="connsiteX0" fmla="*/ 0 w 4423249"/>
              <a:gd name="connsiteY0" fmla="*/ 0 h 1252602"/>
              <a:gd name="connsiteX1" fmla="*/ 62630 w 4423249"/>
              <a:gd name="connsiteY1" fmla="*/ 12526 h 1252602"/>
              <a:gd name="connsiteX2" fmla="*/ 162838 w 4423249"/>
              <a:gd name="connsiteY2" fmla="*/ 25052 h 1252602"/>
              <a:gd name="connsiteX3" fmla="*/ 237995 w 4423249"/>
              <a:gd name="connsiteY3" fmla="*/ 50104 h 1252602"/>
              <a:gd name="connsiteX4" fmla="*/ 275573 w 4423249"/>
              <a:gd name="connsiteY4" fmla="*/ 75156 h 1252602"/>
              <a:gd name="connsiteX5" fmla="*/ 313151 w 4423249"/>
              <a:gd name="connsiteY5" fmla="*/ 87682 h 1252602"/>
              <a:gd name="connsiteX6" fmla="*/ 713984 w 4423249"/>
              <a:gd name="connsiteY6" fmla="*/ 100208 h 1252602"/>
              <a:gd name="connsiteX7" fmla="*/ 789140 w 4423249"/>
              <a:gd name="connsiteY7" fmla="*/ 125260 h 1252602"/>
              <a:gd name="connsiteX8" fmla="*/ 926926 w 4423249"/>
              <a:gd name="connsiteY8" fmla="*/ 150312 h 1252602"/>
              <a:gd name="connsiteX9" fmla="*/ 989556 w 4423249"/>
              <a:gd name="connsiteY9" fmla="*/ 187890 h 1252602"/>
              <a:gd name="connsiteX10" fmla="*/ 1027134 w 4423249"/>
              <a:gd name="connsiteY10" fmla="*/ 200416 h 1252602"/>
              <a:gd name="connsiteX11" fmla="*/ 1102290 w 4423249"/>
              <a:gd name="connsiteY11" fmla="*/ 237994 h 1252602"/>
              <a:gd name="connsiteX12" fmla="*/ 1277655 w 4423249"/>
              <a:gd name="connsiteY12" fmla="*/ 250520 h 1252602"/>
              <a:gd name="connsiteX13" fmla="*/ 1352811 w 4423249"/>
              <a:gd name="connsiteY13" fmla="*/ 275572 h 1252602"/>
              <a:gd name="connsiteX14" fmla="*/ 1427967 w 4423249"/>
              <a:gd name="connsiteY14" fmla="*/ 350728 h 1252602"/>
              <a:gd name="connsiteX15" fmla="*/ 1503123 w 4423249"/>
              <a:gd name="connsiteY15" fmla="*/ 413358 h 1252602"/>
              <a:gd name="connsiteX16" fmla="*/ 1678488 w 4423249"/>
              <a:gd name="connsiteY16" fmla="*/ 450937 h 1252602"/>
              <a:gd name="connsiteX17" fmla="*/ 1778696 w 4423249"/>
              <a:gd name="connsiteY17" fmla="*/ 463463 h 1252602"/>
              <a:gd name="connsiteX18" fmla="*/ 1954060 w 4423249"/>
              <a:gd name="connsiteY18" fmla="*/ 488515 h 1252602"/>
              <a:gd name="connsiteX19" fmla="*/ 2029216 w 4423249"/>
              <a:gd name="connsiteY19" fmla="*/ 526093 h 1252602"/>
              <a:gd name="connsiteX20" fmla="*/ 2054268 w 4423249"/>
              <a:gd name="connsiteY20" fmla="*/ 563671 h 1252602"/>
              <a:gd name="connsiteX21" fmla="*/ 2091847 w 4423249"/>
              <a:gd name="connsiteY21" fmla="*/ 588723 h 1252602"/>
              <a:gd name="connsiteX22" fmla="*/ 2141951 w 4423249"/>
              <a:gd name="connsiteY22" fmla="*/ 626301 h 1252602"/>
              <a:gd name="connsiteX23" fmla="*/ 2179529 w 4423249"/>
              <a:gd name="connsiteY23" fmla="*/ 651353 h 1252602"/>
              <a:gd name="connsiteX24" fmla="*/ 2217107 w 4423249"/>
              <a:gd name="connsiteY24" fmla="*/ 688931 h 1252602"/>
              <a:gd name="connsiteX25" fmla="*/ 2292263 w 4423249"/>
              <a:gd name="connsiteY25" fmla="*/ 713983 h 1252602"/>
              <a:gd name="connsiteX26" fmla="*/ 2329841 w 4423249"/>
              <a:gd name="connsiteY26" fmla="*/ 739035 h 1252602"/>
              <a:gd name="connsiteX27" fmla="*/ 2505205 w 4423249"/>
              <a:gd name="connsiteY27" fmla="*/ 764087 h 1252602"/>
              <a:gd name="connsiteX28" fmla="*/ 2605414 w 4423249"/>
              <a:gd name="connsiteY28" fmla="*/ 814191 h 1252602"/>
              <a:gd name="connsiteX29" fmla="*/ 2655518 w 4423249"/>
              <a:gd name="connsiteY29" fmla="*/ 826717 h 1252602"/>
              <a:gd name="connsiteX30" fmla="*/ 2730674 w 4423249"/>
              <a:gd name="connsiteY30" fmla="*/ 851769 h 1252602"/>
              <a:gd name="connsiteX31" fmla="*/ 2793304 w 4423249"/>
              <a:gd name="connsiteY31" fmla="*/ 864295 h 1252602"/>
              <a:gd name="connsiteX32" fmla="*/ 2830882 w 4423249"/>
              <a:gd name="connsiteY32" fmla="*/ 889347 h 1252602"/>
              <a:gd name="connsiteX33" fmla="*/ 2880986 w 4423249"/>
              <a:gd name="connsiteY33" fmla="*/ 901874 h 1252602"/>
              <a:gd name="connsiteX34" fmla="*/ 2918564 w 4423249"/>
              <a:gd name="connsiteY34" fmla="*/ 914400 h 1252602"/>
              <a:gd name="connsiteX35" fmla="*/ 3006247 w 4423249"/>
              <a:gd name="connsiteY35" fmla="*/ 939452 h 1252602"/>
              <a:gd name="connsiteX36" fmla="*/ 3118981 w 4423249"/>
              <a:gd name="connsiteY36" fmla="*/ 989556 h 1252602"/>
              <a:gd name="connsiteX37" fmla="*/ 3156559 w 4423249"/>
              <a:gd name="connsiteY37" fmla="*/ 1002082 h 1252602"/>
              <a:gd name="connsiteX38" fmla="*/ 3194137 w 4423249"/>
              <a:gd name="connsiteY38" fmla="*/ 1014608 h 1252602"/>
              <a:gd name="connsiteX39" fmla="*/ 3231715 w 4423249"/>
              <a:gd name="connsiteY39" fmla="*/ 1039660 h 1252602"/>
              <a:gd name="connsiteX40" fmla="*/ 3306871 w 4423249"/>
              <a:gd name="connsiteY40" fmla="*/ 1064712 h 1252602"/>
              <a:gd name="connsiteX41" fmla="*/ 3294345 w 4423249"/>
              <a:gd name="connsiteY41" fmla="*/ 1027134 h 1252602"/>
              <a:gd name="connsiteX42" fmla="*/ 3344449 w 4423249"/>
              <a:gd name="connsiteY42" fmla="*/ 1039660 h 1252602"/>
              <a:gd name="connsiteX43" fmla="*/ 3419605 w 4423249"/>
              <a:gd name="connsiteY43" fmla="*/ 1052186 h 1252602"/>
              <a:gd name="connsiteX44" fmla="*/ 3544866 w 4423249"/>
              <a:gd name="connsiteY44" fmla="*/ 1152394 h 1252602"/>
              <a:gd name="connsiteX45" fmla="*/ 3582444 w 4423249"/>
              <a:gd name="connsiteY45" fmla="*/ 1177446 h 1252602"/>
              <a:gd name="connsiteX46" fmla="*/ 3695178 w 4423249"/>
              <a:gd name="connsiteY46" fmla="*/ 1215024 h 1252602"/>
              <a:gd name="connsiteX47" fmla="*/ 3732756 w 4423249"/>
              <a:gd name="connsiteY47" fmla="*/ 1227550 h 1252602"/>
              <a:gd name="connsiteX48" fmla="*/ 3770334 w 4423249"/>
              <a:gd name="connsiteY48" fmla="*/ 1252602 h 1252602"/>
              <a:gd name="connsiteX49" fmla="*/ 4058433 w 4423249"/>
              <a:gd name="connsiteY49" fmla="*/ 1240076 h 1252602"/>
              <a:gd name="connsiteX50" fmla="*/ 4096011 w 4423249"/>
              <a:gd name="connsiteY50" fmla="*/ 1215024 h 1252602"/>
              <a:gd name="connsiteX51" fmla="*/ 4171167 w 4423249"/>
              <a:gd name="connsiteY51" fmla="*/ 1189972 h 1252602"/>
              <a:gd name="connsiteX52" fmla="*/ 4271375 w 4423249"/>
              <a:gd name="connsiteY52" fmla="*/ 1152394 h 1252602"/>
              <a:gd name="connsiteX53" fmla="*/ 4296427 w 4423249"/>
              <a:gd name="connsiteY53" fmla="*/ 1114816 h 1252602"/>
              <a:gd name="connsiteX54" fmla="*/ 4334005 w 4423249"/>
              <a:gd name="connsiteY54" fmla="*/ 1089764 h 1252602"/>
              <a:gd name="connsiteX55" fmla="*/ 4396636 w 4423249"/>
              <a:gd name="connsiteY55" fmla="*/ 1039660 h 1252602"/>
              <a:gd name="connsiteX56" fmla="*/ 4421688 w 4423249"/>
              <a:gd name="connsiteY56" fmla="*/ 1002082 h 1252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423249" h="1252602">
                <a:moveTo>
                  <a:pt x="0" y="0"/>
                </a:moveTo>
                <a:cubicBezTo>
                  <a:pt x="20877" y="4175"/>
                  <a:pt x="41587" y="9289"/>
                  <a:pt x="62630" y="12526"/>
                </a:cubicBezTo>
                <a:cubicBezTo>
                  <a:pt x="95901" y="17645"/>
                  <a:pt x="129923" y="17999"/>
                  <a:pt x="162838" y="25052"/>
                </a:cubicBezTo>
                <a:cubicBezTo>
                  <a:pt x="188659" y="30585"/>
                  <a:pt x="237995" y="50104"/>
                  <a:pt x="237995" y="50104"/>
                </a:cubicBezTo>
                <a:cubicBezTo>
                  <a:pt x="250521" y="58455"/>
                  <a:pt x="262108" y="68423"/>
                  <a:pt x="275573" y="75156"/>
                </a:cubicBezTo>
                <a:cubicBezTo>
                  <a:pt x="287383" y="81061"/>
                  <a:pt x="299969" y="86929"/>
                  <a:pt x="313151" y="87682"/>
                </a:cubicBezTo>
                <a:cubicBezTo>
                  <a:pt x="446610" y="95308"/>
                  <a:pt x="580373" y="96033"/>
                  <a:pt x="713984" y="100208"/>
                </a:cubicBezTo>
                <a:cubicBezTo>
                  <a:pt x="739036" y="108559"/>
                  <a:pt x="763092" y="120919"/>
                  <a:pt x="789140" y="125260"/>
                </a:cubicBezTo>
                <a:cubicBezTo>
                  <a:pt x="885296" y="141286"/>
                  <a:pt x="839392" y="132805"/>
                  <a:pt x="926926" y="150312"/>
                </a:cubicBezTo>
                <a:cubicBezTo>
                  <a:pt x="947803" y="162838"/>
                  <a:pt x="967780" y="177002"/>
                  <a:pt x="989556" y="187890"/>
                </a:cubicBezTo>
                <a:cubicBezTo>
                  <a:pt x="1001366" y="193795"/>
                  <a:pt x="1015324" y="194511"/>
                  <a:pt x="1027134" y="200416"/>
                </a:cubicBezTo>
                <a:cubicBezTo>
                  <a:pt x="1063512" y="218605"/>
                  <a:pt x="1061118" y="233150"/>
                  <a:pt x="1102290" y="237994"/>
                </a:cubicBezTo>
                <a:cubicBezTo>
                  <a:pt x="1160493" y="244841"/>
                  <a:pt x="1219200" y="246345"/>
                  <a:pt x="1277655" y="250520"/>
                </a:cubicBezTo>
                <a:cubicBezTo>
                  <a:pt x="1302707" y="258871"/>
                  <a:pt x="1334138" y="256899"/>
                  <a:pt x="1352811" y="275572"/>
                </a:cubicBezTo>
                <a:lnTo>
                  <a:pt x="1427967" y="350728"/>
                </a:lnTo>
                <a:cubicBezTo>
                  <a:pt x="1446875" y="369636"/>
                  <a:pt x="1475719" y="403393"/>
                  <a:pt x="1503123" y="413358"/>
                </a:cubicBezTo>
                <a:cubicBezTo>
                  <a:pt x="1547750" y="429586"/>
                  <a:pt x="1628544" y="443802"/>
                  <a:pt x="1678488" y="450937"/>
                </a:cubicBezTo>
                <a:cubicBezTo>
                  <a:pt x="1711812" y="455698"/>
                  <a:pt x="1745342" y="458915"/>
                  <a:pt x="1778696" y="463463"/>
                </a:cubicBezTo>
                <a:lnTo>
                  <a:pt x="1954060" y="488515"/>
                </a:lnTo>
                <a:cubicBezTo>
                  <a:pt x="1984623" y="498703"/>
                  <a:pt x="2004934" y="501811"/>
                  <a:pt x="2029216" y="526093"/>
                </a:cubicBezTo>
                <a:cubicBezTo>
                  <a:pt x="2039861" y="536738"/>
                  <a:pt x="2043623" y="553026"/>
                  <a:pt x="2054268" y="563671"/>
                </a:cubicBezTo>
                <a:cubicBezTo>
                  <a:pt x="2064913" y="574316"/>
                  <a:pt x="2079596" y="579973"/>
                  <a:pt x="2091847" y="588723"/>
                </a:cubicBezTo>
                <a:cubicBezTo>
                  <a:pt x="2108835" y="600857"/>
                  <a:pt x="2124963" y="614167"/>
                  <a:pt x="2141951" y="626301"/>
                </a:cubicBezTo>
                <a:cubicBezTo>
                  <a:pt x="2154201" y="635051"/>
                  <a:pt x="2167964" y="641715"/>
                  <a:pt x="2179529" y="651353"/>
                </a:cubicBezTo>
                <a:cubicBezTo>
                  <a:pt x="2193138" y="662694"/>
                  <a:pt x="2201622" y="680328"/>
                  <a:pt x="2217107" y="688931"/>
                </a:cubicBezTo>
                <a:cubicBezTo>
                  <a:pt x="2240191" y="701755"/>
                  <a:pt x="2270291" y="699335"/>
                  <a:pt x="2292263" y="713983"/>
                </a:cubicBezTo>
                <a:cubicBezTo>
                  <a:pt x="2304789" y="722334"/>
                  <a:pt x="2316376" y="732302"/>
                  <a:pt x="2329841" y="739035"/>
                </a:cubicBezTo>
                <a:cubicBezTo>
                  <a:pt x="2378036" y="763133"/>
                  <a:pt x="2470002" y="760887"/>
                  <a:pt x="2505205" y="764087"/>
                </a:cubicBezTo>
                <a:cubicBezTo>
                  <a:pt x="2538608" y="780788"/>
                  <a:pt x="2569183" y="805133"/>
                  <a:pt x="2605414" y="814191"/>
                </a:cubicBezTo>
                <a:cubicBezTo>
                  <a:pt x="2622115" y="818366"/>
                  <a:pt x="2639029" y="821770"/>
                  <a:pt x="2655518" y="826717"/>
                </a:cubicBezTo>
                <a:cubicBezTo>
                  <a:pt x="2680811" y="834305"/>
                  <a:pt x="2704780" y="846590"/>
                  <a:pt x="2730674" y="851769"/>
                </a:cubicBezTo>
                <a:lnTo>
                  <a:pt x="2793304" y="864295"/>
                </a:lnTo>
                <a:cubicBezTo>
                  <a:pt x="2805830" y="872646"/>
                  <a:pt x="2817045" y="883417"/>
                  <a:pt x="2830882" y="889347"/>
                </a:cubicBezTo>
                <a:cubicBezTo>
                  <a:pt x="2846705" y="896129"/>
                  <a:pt x="2864433" y="897144"/>
                  <a:pt x="2880986" y="901874"/>
                </a:cubicBezTo>
                <a:cubicBezTo>
                  <a:pt x="2893682" y="905501"/>
                  <a:pt x="2905868" y="910773"/>
                  <a:pt x="2918564" y="914400"/>
                </a:cubicBezTo>
                <a:cubicBezTo>
                  <a:pt x="3028672" y="945859"/>
                  <a:pt x="2916139" y="909417"/>
                  <a:pt x="3006247" y="939452"/>
                </a:cubicBezTo>
                <a:cubicBezTo>
                  <a:pt x="3065797" y="979152"/>
                  <a:pt x="3029543" y="959743"/>
                  <a:pt x="3118981" y="989556"/>
                </a:cubicBezTo>
                <a:lnTo>
                  <a:pt x="3156559" y="1002082"/>
                </a:lnTo>
                <a:cubicBezTo>
                  <a:pt x="3169085" y="1006257"/>
                  <a:pt x="3183151" y="1007284"/>
                  <a:pt x="3194137" y="1014608"/>
                </a:cubicBezTo>
                <a:cubicBezTo>
                  <a:pt x="3206663" y="1022959"/>
                  <a:pt x="3217958" y="1033546"/>
                  <a:pt x="3231715" y="1039660"/>
                </a:cubicBezTo>
                <a:cubicBezTo>
                  <a:pt x="3255846" y="1050385"/>
                  <a:pt x="3306871" y="1064712"/>
                  <a:pt x="3306871" y="1064712"/>
                </a:cubicBezTo>
                <a:cubicBezTo>
                  <a:pt x="3302696" y="1052186"/>
                  <a:pt x="3283359" y="1034458"/>
                  <a:pt x="3294345" y="1027134"/>
                </a:cubicBezTo>
                <a:cubicBezTo>
                  <a:pt x="3308669" y="1017585"/>
                  <a:pt x="3327568" y="1036284"/>
                  <a:pt x="3344449" y="1039660"/>
                </a:cubicBezTo>
                <a:cubicBezTo>
                  <a:pt x="3369353" y="1044641"/>
                  <a:pt x="3394553" y="1048011"/>
                  <a:pt x="3419605" y="1052186"/>
                </a:cubicBezTo>
                <a:cubicBezTo>
                  <a:pt x="3491000" y="1123580"/>
                  <a:pt x="3450057" y="1089188"/>
                  <a:pt x="3544866" y="1152394"/>
                </a:cubicBezTo>
                <a:cubicBezTo>
                  <a:pt x="3557392" y="1160745"/>
                  <a:pt x="3568162" y="1172685"/>
                  <a:pt x="3582444" y="1177446"/>
                </a:cubicBezTo>
                <a:lnTo>
                  <a:pt x="3695178" y="1215024"/>
                </a:lnTo>
                <a:cubicBezTo>
                  <a:pt x="3707704" y="1219199"/>
                  <a:pt x="3721770" y="1220226"/>
                  <a:pt x="3732756" y="1227550"/>
                </a:cubicBezTo>
                <a:lnTo>
                  <a:pt x="3770334" y="1252602"/>
                </a:lnTo>
                <a:cubicBezTo>
                  <a:pt x="3866367" y="1248427"/>
                  <a:pt x="3962943" y="1251094"/>
                  <a:pt x="4058433" y="1240076"/>
                </a:cubicBezTo>
                <a:cubicBezTo>
                  <a:pt x="4073388" y="1238350"/>
                  <a:pt x="4082254" y="1221138"/>
                  <a:pt x="4096011" y="1215024"/>
                </a:cubicBezTo>
                <a:cubicBezTo>
                  <a:pt x="4120142" y="1204299"/>
                  <a:pt x="4149195" y="1204620"/>
                  <a:pt x="4171167" y="1189972"/>
                </a:cubicBezTo>
                <a:cubicBezTo>
                  <a:pt x="4226459" y="1153110"/>
                  <a:pt x="4193983" y="1167872"/>
                  <a:pt x="4271375" y="1152394"/>
                </a:cubicBezTo>
                <a:cubicBezTo>
                  <a:pt x="4279726" y="1139868"/>
                  <a:pt x="4285782" y="1125461"/>
                  <a:pt x="4296427" y="1114816"/>
                </a:cubicBezTo>
                <a:cubicBezTo>
                  <a:pt x="4307072" y="1104171"/>
                  <a:pt x="4322249" y="1099168"/>
                  <a:pt x="4334005" y="1089764"/>
                </a:cubicBezTo>
                <a:cubicBezTo>
                  <a:pt x="4423249" y="1018370"/>
                  <a:pt x="4280976" y="1116767"/>
                  <a:pt x="4396636" y="1039660"/>
                </a:cubicBezTo>
                <a:lnTo>
                  <a:pt x="4421688" y="1002082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TextBox 20"/>
          <p:cNvSpPr txBox="1">
            <a:spLocks noChangeArrowheads="1"/>
          </p:cNvSpPr>
          <p:nvPr/>
        </p:nvSpPr>
        <p:spPr bwMode="auto">
          <a:xfrm>
            <a:off x="937092" y="1635978"/>
            <a:ext cx="1492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Underfitting</a:t>
            </a:r>
          </a:p>
        </p:txBody>
      </p:sp>
      <p:sp>
        <p:nvSpPr>
          <p:cNvPr id="11" name="TextBox 21"/>
          <p:cNvSpPr txBox="1">
            <a:spLocks noChangeArrowheads="1"/>
          </p:cNvSpPr>
          <p:nvPr/>
        </p:nvSpPr>
        <p:spPr bwMode="auto">
          <a:xfrm>
            <a:off x="4899492" y="1635978"/>
            <a:ext cx="13509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Overfitting</a:t>
            </a:r>
          </a:p>
        </p:txBody>
      </p:sp>
      <p:cxnSp>
        <p:nvCxnSpPr>
          <p:cNvPr id="12" name="Straight Arrow Connector 25"/>
          <p:cNvCxnSpPr/>
          <p:nvPr/>
        </p:nvCxnSpPr>
        <p:spPr>
          <a:xfrm rot="5400000">
            <a:off x="1433186" y="2282884"/>
            <a:ext cx="533400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27"/>
          <p:cNvCxnSpPr/>
          <p:nvPr/>
        </p:nvCxnSpPr>
        <p:spPr>
          <a:xfrm rot="5400000">
            <a:off x="4936799" y="2741672"/>
            <a:ext cx="1295400" cy="158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7"/>
          <p:cNvSpPr/>
          <p:nvPr/>
        </p:nvSpPr>
        <p:spPr>
          <a:xfrm>
            <a:off x="1013292" y="2016978"/>
            <a:ext cx="53340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Rectangle 8"/>
          <p:cNvSpPr/>
          <p:nvPr/>
        </p:nvSpPr>
        <p:spPr>
          <a:xfrm>
            <a:off x="1089492" y="3540978"/>
            <a:ext cx="57531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6" name="Group 12"/>
          <p:cNvGrpSpPr>
            <a:grpSpLocks/>
          </p:cNvGrpSpPr>
          <p:nvPr/>
        </p:nvGrpSpPr>
        <p:grpSpPr bwMode="auto">
          <a:xfrm>
            <a:off x="757705" y="2274153"/>
            <a:ext cx="4789486" cy="3567495"/>
            <a:chOff x="1535668" y="2667794"/>
            <a:chExt cx="4788610" cy="3568938"/>
          </a:xfrm>
        </p:grpSpPr>
        <p:cxnSp>
          <p:nvCxnSpPr>
            <p:cNvPr id="17" name="Straight Arrow Connector 10"/>
            <p:cNvCxnSpPr/>
            <p:nvPr/>
          </p:nvCxnSpPr>
          <p:spPr>
            <a:xfrm rot="5400000" flipH="1" flipV="1">
              <a:off x="304640" y="4267054"/>
              <a:ext cx="3200107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1"/>
            <p:cNvCxnSpPr/>
            <p:nvPr/>
          </p:nvCxnSpPr>
          <p:spPr>
            <a:xfrm flipV="1">
              <a:off x="1905487" y="5867901"/>
              <a:ext cx="44187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7"/>
            <p:cNvSpPr txBox="1">
              <a:spLocks noChangeArrowheads="1"/>
            </p:cNvSpPr>
            <p:nvPr/>
          </p:nvSpPr>
          <p:spPr bwMode="auto">
            <a:xfrm>
              <a:off x="3550796" y="5867400"/>
              <a:ext cx="13260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Complexity</a:t>
              </a:r>
            </a:p>
          </p:txBody>
        </p:sp>
        <p:sp>
          <p:nvSpPr>
            <p:cNvPr id="22" name="TextBox 10"/>
            <p:cNvSpPr txBox="1">
              <a:spLocks noChangeArrowheads="1"/>
            </p:cNvSpPr>
            <p:nvPr/>
          </p:nvSpPr>
          <p:spPr bwMode="auto">
            <a:xfrm rot="-5400000">
              <a:off x="1371520" y="4141636"/>
              <a:ext cx="6976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Error</a:t>
              </a:r>
            </a:p>
          </p:txBody>
        </p:sp>
      </p:grpSp>
      <p:sp>
        <p:nvSpPr>
          <p:cNvPr id="23" name="Freeform 9"/>
          <p:cNvSpPr/>
          <p:nvPr/>
        </p:nvSpPr>
        <p:spPr>
          <a:xfrm>
            <a:off x="6740992" y="3249260"/>
            <a:ext cx="4384675" cy="1349375"/>
          </a:xfrm>
          <a:custGeom>
            <a:avLst/>
            <a:gdLst>
              <a:gd name="connsiteX0" fmla="*/ 0 w 4384110"/>
              <a:gd name="connsiteY0" fmla="*/ 0 h 1349049"/>
              <a:gd name="connsiteX1" fmla="*/ 25052 w 4384110"/>
              <a:gd name="connsiteY1" fmla="*/ 112734 h 1349049"/>
              <a:gd name="connsiteX2" fmla="*/ 75156 w 4384110"/>
              <a:gd name="connsiteY2" fmla="*/ 187890 h 1349049"/>
              <a:gd name="connsiteX3" fmla="*/ 112734 w 4384110"/>
              <a:gd name="connsiteY3" fmla="*/ 212942 h 1349049"/>
              <a:gd name="connsiteX4" fmla="*/ 137787 w 4384110"/>
              <a:gd name="connsiteY4" fmla="*/ 237994 h 1349049"/>
              <a:gd name="connsiteX5" fmla="*/ 212943 w 4384110"/>
              <a:gd name="connsiteY5" fmla="*/ 263047 h 1349049"/>
              <a:gd name="connsiteX6" fmla="*/ 250521 w 4384110"/>
              <a:gd name="connsiteY6" fmla="*/ 275573 h 1349049"/>
              <a:gd name="connsiteX7" fmla="*/ 275573 w 4384110"/>
              <a:gd name="connsiteY7" fmla="*/ 313151 h 1349049"/>
              <a:gd name="connsiteX8" fmla="*/ 313151 w 4384110"/>
              <a:gd name="connsiteY8" fmla="*/ 325677 h 1349049"/>
              <a:gd name="connsiteX9" fmla="*/ 350729 w 4384110"/>
              <a:gd name="connsiteY9" fmla="*/ 350729 h 1349049"/>
              <a:gd name="connsiteX10" fmla="*/ 425885 w 4384110"/>
              <a:gd name="connsiteY10" fmla="*/ 375781 h 1349049"/>
              <a:gd name="connsiteX11" fmla="*/ 463463 w 4384110"/>
              <a:gd name="connsiteY11" fmla="*/ 388307 h 1349049"/>
              <a:gd name="connsiteX12" fmla="*/ 513567 w 4384110"/>
              <a:gd name="connsiteY12" fmla="*/ 400833 h 1349049"/>
              <a:gd name="connsiteX13" fmla="*/ 563671 w 4384110"/>
              <a:gd name="connsiteY13" fmla="*/ 425885 h 1349049"/>
              <a:gd name="connsiteX14" fmla="*/ 651354 w 4384110"/>
              <a:gd name="connsiteY14" fmla="*/ 450937 h 1349049"/>
              <a:gd name="connsiteX15" fmla="*/ 688932 w 4384110"/>
              <a:gd name="connsiteY15" fmla="*/ 475989 h 1349049"/>
              <a:gd name="connsiteX16" fmla="*/ 776614 w 4384110"/>
              <a:gd name="connsiteY16" fmla="*/ 501041 h 1349049"/>
              <a:gd name="connsiteX17" fmla="*/ 814192 w 4384110"/>
              <a:gd name="connsiteY17" fmla="*/ 526093 h 1349049"/>
              <a:gd name="connsiteX18" fmla="*/ 939452 w 4384110"/>
              <a:gd name="connsiteY18" fmla="*/ 563671 h 1349049"/>
              <a:gd name="connsiteX19" fmla="*/ 977030 w 4384110"/>
              <a:gd name="connsiteY19" fmla="*/ 588723 h 1349049"/>
              <a:gd name="connsiteX20" fmla="*/ 1064713 w 4384110"/>
              <a:gd name="connsiteY20" fmla="*/ 613775 h 1349049"/>
              <a:gd name="connsiteX21" fmla="*/ 1139869 w 4384110"/>
              <a:gd name="connsiteY21" fmla="*/ 638827 h 1349049"/>
              <a:gd name="connsiteX22" fmla="*/ 1177447 w 4384110"/>
              <a:gd name="connsiteY22" fmla="*/ 651353 h 1349049"/>
              <a:gd name="connsiteX23" fmla="*/ 1215025 w 4384110"/>
              <a:gd name="connsiteY23" fmla="*/ 676405 h 1349049"/>
              <a:gd name="connsiteX24" fmla="*/ 1277655 w 4384110"/>
              <a:gd name="connsiteY24" fmla="*/ 688931 h 1349049"/>
              <a:gd name="connsiteX25" fmla="*/ 1315233 w 4384110"/>
              <a:gd name="connsiteY25" fmla="*/ 713984 h 1349049"/>
              <a:gd name="connsiteX26" fmla="*/ 1402915 w 4384110"/>
              <a:gd name="connsiteY26" fmla="*/ 739036 h 1349049"/>
              <a:gd name="connsiteX27" fmla="*/ 1478071 w 4384110"/>
              <a:gd name="connsiteY27" fmla="*/ 789140 h 1349049"/>
              <a:gd name="connsiteX28" fmla="*/ 1515650 w 4384110"/>
              <a:gd name="connsiteY28" fmla="*/ 814192 h 1349049"/>
              <a:gd name="connsiteX29" fmla="*/ 1665962 w 4384110"/>
              <a:gd name="connsiteY29" fmla="*/ 864296 h 1349049"/>
              <a:gd name="connsiteX30" fmla="*/ 1703540 w 4384110"/>
              <a:gd name="connsiteY30" fmla="*/ 876822 h 1349049"/>
              <a:gd name="connsiteX31" fmla="*/ 1741118 w 4384110"/>
              <a:gd name="connsiteY31" fmla="*/ 889348 h 1349049"/>
              <a:gd name="connsiteX32" fmla="*/ 1853852 w 4384110"/>
              <a:gd name="connsiteY32" fmla="*/ 951978 h 1349049"/>
              <a:gd name="connsiteX33" fmla="*/ 1891430 w 4384110"/>
              <a:gd name="connsiteY33" fmla="*/ 977030 h 1349049"/>
              <a:gd name="connsiteX34" fmla="*/ 1929008 w 4384110"/>
              <a:gd name="connsiteY34" fmla="*/ 1014608 h 1349049"/>
              <a:gd name="connsiteX35" fmla="*/ 2004165 w 4384110"/>
              <a:gd name="connsiteY35" fmla="*/ 1039660 h 1349049"/>
              <a:gd name="connsiteX36" fmla="*/ 2041743 w 4384110"/>
              <a:gd name="connsiteY36" fmla="*/ 1052186 h 1349049"/>
              <a:gd name="connsiteX37" fmla="*/ 2718148 w 4384110"/>
              <a:gd name="connsiteY37" fmla="*/ 1077238 h 1349049"/>
              <a:gd name="connsiteX38" fmla="*/ 2956143 w 4384110"/>
              <a:gd name="connsiteY38" fmla="*/ 1102290 h 1349049"/>
              <a:gd name="connsiteX39" fmla="*/ 3018773 w 4384110"/>
              <a:gd name="connsiteY39" fmla="*/ 1114816 h 1349049"/>
              <a:gd name="connsiteX40" fmla="*/ 3081403 w 4384110"/>
              <a:gd name="connsiteY40" fmla="*/ 1152394 h 1349049"/>
              <a:gd name="connsiteX41" fmla="*/ 3331924 w 4384110"/>
              <a:gd name="connsiteY41" fmla="*/ 1189973 h 1349049"/>
              <a:gd name="connsiteX42" fmla="*/ 3457184 w 4384110"/>
              <a:gd name="connsiteY42" fmla="*/ 1215025 h 1349049"/>
              <a:gd name="connsiteX43" fmla="*/ 3507288 w 4384110"/>
              <a:gd name="connsiteY43" fmla="*/ 1227551 h 1349049"/>
              <a:gd name="connsiteX44" fmla="*/ 3620022 w 4384110"/>
              <a:gd name="connsiteY44" fmla="*/ 1240077 h 1349049"/>
              <a:gd name="connsiteX45" fmla="*/ 3657600 w 4384110"/>
              <a:gd name="connsiteY45" fmla="*/ 1252603 h 1349049"/>
              <a:gd name="connsiteX46" fmla="*/ 4296428 w 4384110"/>
              <a:gd name="connsiteY46" fmla="*/ 1277655 h 1349049"/>
              <a:gd name="connsiteX47" fmla="*/ 4384110 w 4384110"/>
              <a:gd name="connsiteY47" fmla="*/ 1315233 h 1349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384110" h="1349049">
                <a:moveTo>
                  <a:pt x="0" y="0"/>
                </a:moveTo>
                <a:cubicBezTo>
                  <a:pt x="3399" y="20392"/>
                  <a:pt x="10368" y="86303"/>
                  <a:pt x="25052" y="112734"/>
                </a:cubicBezTo>
                <a:cubicBezTo>
                  <a:pt x="39674" y="139054"/>
                  <a:pt x="50104" y="171189"/>
                  <a:pt x="75156" y="187890"/>
                </a:cubicBezTo>
                <a:cubicBezTo>
                  <a:pt x="87682" y="196241"/>
                  <a:pt x="100978" y="203538"/>
                  <a:pt x="112734" y="212942"/>
                </a:cubicBezTo>
                <a:cubicBezTo>
                  <a:pt x="121956" y="220319"/>
                  <a:pt x="127224" y="232712"/>
                  <a:pt x="137787" y="237994"/>
                </a:cubicBezTo>
                <a:cubicBezTo>
                  <a:pt x="161406" y="249804"/>
                  <a:pt x="187891" y="254696"/>
                  <a:pt x="212943" y="263047"/>
                </a:cubicBezTo>
                <a:lnTo>
                  <a:pt x="250521" y="275573"/>
                </a:lnTo>
                <a:cubicBezTo>
                  <a:pt x="258872" y="288099"/>
                  <a:pt x="263818" y="303747"/>
                  <a:pt x="275573" y="313151"/>
                </a:cubicBezTo>
                <a:cubicBezTo>
                  <a:pt x="285883" y="321399"/>
                  <a:pt x="301341" y="319772"/>
                  <a:pt x="313151" y="325677"/>
                </a:cubicBezTo>
                <a:cubicBezTo>
                  <a:pt x="326616" y="332410"/>
                  <a:pt x="336972" y="344615"/>
                  <a:pt x="350729" y="350729"/>
                </a:cubicBezTo>
                <a:cubicBezTo>
                  <a:pt x="374860" y="361454"/>
                  <a:pt x="400833" y="367430"/>
                  <a:pt x="425885" y="375781"/>
                </a:cubicBezTo>
                <a:cubicBezTo>
                  <a:pt x="438411" y="379956"/>
                  <a:pt x="450654" y="385105"/>
                  <a:pt x="463463" y="388307"/>
                </a:cubicBezTo>
                <a:cubicBezTo>
                  <a:pt x="480164" y="392482"/>
                  <a:pt x="497448" y="394788"/>
                  <a:pt x="513567" y="400833"/>
                </a:cubicBezTo>
                <a:cubicBezTo>
                  <a:pt x="531051" y="407389"/>
                  <a:pt x="546508" y="418530"/>
                  <a:pt x="563671" y="425885"/>
                </a:cubicBezTo>
                <a:cubicBezTo>
                  <a:pt x="588827" y="436666"/>
                  <a:pt x="625931" y="444581"/>
                  <a:pt x="651354" y="450937"/>
                </a:cubicBezTo>
                <a:cubicBezTo>
                  <a:pt x="663880" y="459288"/>
                  <a:pt x="675467" y="469256"/>
                  <a:pt x="688932" y="475989"/>
                </a:cubicBezTo>
                <a:cubicBezTo>
                  <a:pt x="706902" y="484974"/>
                  <a:pt x="760561" y="497028"/>
                  <a:pt x="776614" y="501041"/>
                </a:cubicBezTo>
                <a:cubicBezTo>
                  <a:pt x="789140" y="509392"/>
                  <a:pt x="800355" y="520163"/>
                  <a:pt x="814192" y="526093"/>
                </a:cubicBezTo>
                <a:cubicBezTo>
                  <a:pt x="863207" y="547099"/>
                  <a:pt x="888932" y="529991"/>
                  <a:pt x="939452" y="563671"/>
                </a:cubicBezTo>
                <a:cubicBezTo>
                  <a:pt x="951978" y="572022"/>
                  <a:pt x="963565" y="581990"/>
                  <a:pt x="977030" y="588723"/>
                </a:cubicBezTo>
                <a:cubicBezTo>
                  <a:pt x="998079" y="599248"/>
                  <a:pt x="1044645" y="607755"/>
                  <a:pt x="1064713" y="613775"/>
                </a:cubicBezTo>
                <a:cubicBezTo>
                  <a:pt x="1090006" y="621363"/>
                  <a:pt x="1114817" y="630476"/>
                  <a:pt x="1139869" y="638827"/>
                </a:cubicBezTo>
                <a:cubicBezTo>
                  <a:pt x="1152395" y="643002"/>
                  <a:pt x="1166461" y="644029"/>
                  <a:pt x="1177447" y="651353"/>
                </a:cubicBezTo>
                <a:cubicBezTo>
                  <a:pt x="1189973" y="659704"/>
                  <a:pt x="1200929" y="671119"/>
                  <a:pt x="1215025" y="676405"/>
                </a:cubicBezTo>
                <a:cubicBezTo>
                  <a:pt x="1234960" y="683880"/>
                  <a:pt x="1256778" y="684756"/>
                  <a:pt x="1277655" y="688931"/>
                </a:cubicBezTo>
                <a:cubicBezTo>
                  <a:pt x="1290181" y="697282"/>
                  <a:pt x="1301396" y="708054"/>
                  <a:pt x="1315233" y="713984"/>
                </a:cubicBezTo>
                <a:cubicBezTo>
                  <a:pt x="1343613" y="726147"/>
                  <a:pt x="1375491" y="723800"/>
                  <a:pt x="1402915" y="739036"/>
                </a:cubicBezTo>
                <a:cubicBezTo>
                  <a:pt x="1429235" y="753658"/>
                  <a:pt x="1453019" y="772439"/>
                  <a:pt x="1478071" y="789140"/>
                </a:cubicBezTo>
                <a:cubicBezTo>
                  <a:pt x="1490597" y="797491"/>
                  <a:pt x="1501368" y="809431"/>
                  <a:pt x="1515650" y="814192"/>
                </a:cubicBezTo>
                <a:lnTo>
                  <a:pt x="1665962" y="864296"/>
                </a:lnTo>
                <a:lnTo>
                  <a:pt x="1703540" y="876822"/>
                </a:lnTo>
                <a:cubicBezTo>
                  <a:pt x="1716066" y="880997"/>
                  <a:pt x="1730132" y="882024"/>
                  <a:pt x="1741118" y="889348"/>
                </a:cubicBezTo>
                <a:cubicBezTo>
                  <a:pt x="1825817" y="945814"/>
                  <a:pt x="1720920" y="878127"/>
                  <a:pt x="1853852" y="951978"/>
                </a:cubicBezTo>
                <a:cubicBezTo>
                  <a:pt x="1867012" y="959289"/>
                  <a:pt x="1879865" y="967392"/>
                  <a:pt x="1891430" y="977030"/>
                </a:cubicBezTo>
                <a:cubicBezTo>
                  <a:pt x="1905039" y="988371"/>
                  <a:pt x="1913523" y="1006005"/>
                  <a:pt x="1929008" y="1014608"/>
                </a:cubicBezTo>
                <a:cubicBezTo>
                  <a:pt x="1952092" y="1027433"/>
                  <a:pt x="1979113" y="1031309"/>
                  <a:pt x="2004165" y="1039660"/>
                </a:cubicBezTo>
                <a:cubicBezTo>
                  <a:pt x="2016691" y="1043835"/>
                  <a:pt x="2028545" y="1051809"/>
                  <a:pt x="2041743" y="1052186"/>
                </a:cubicBezTo>
                <a:cubicBezTo>
                  <a:pt x="2559563" y="1066981"/>
                  <a:pt x="2334159" y="1057028"/>
                  <a:pt x="2718148" y="1077238"/>
                </a:cubicBezTo>
                <a:cubicBezTo>
                  <a:pt x="2825020" y="1112862"/>
                  <a:pt x="2713179" y="1079151"/>
                  <a:pt x="2956143" y="1102290"/>
                </a:cubicBezTo>
                <a:cubicBezTo>
                  <a:pt x="2977337" y="1104308"/>
                  <a:pt x="2997896" y="1110641"/>
                  <a:pt x="3018773" y="1114816"/>
                </a:cubicBezTo>
                <a:cubicBezTo>
                  <a:pt x="3039650" y="1127342"/>
                  <a:pt x="3059239" y="1142319"/>
                  <a:pt x="3081403" y="1152394"/>
                </a:cubicBezTo>
                <a:cubicBezTo>
                  <a:pt x="3170790" y="1193025"/>
                  <a:pt x="3222018" y="1182123"/>
                  <a:pt x="3331924" y="1189973"/>
                </a:cubicBezTo>
                <a:cubicBezTo>
                  <a:pt x="3373677" y="1198324"/>
                  <a:pt x="3415875" y="1204698"/>
                  <a:pt x="3457184" y="1215025"/>
                </a:cubicBezTo>
                <a:cubicBezTo>
                  <a:pt x="3473885" y="1219200"/>
                  <a:pt x="3490273" y="1224933"/>
                  <a:pt x="3507288" y="1227551"/>
                </a:cubicBezTo>
                <a:cubicBezTo>
                  <a:pt x="3544658" y="1233300"/>
                  <a:pt x="3582444" y="1235902"/>
                  <a:pt x="3620022" y="1240077"/>
                </a:cubicBezTo>
                <a:cubicBezTo>
                  <a:pt x="3632548" y="1244252"/>
                  <a:pt x="3644417" y="1251871"/>
                  <a:pt x="3657600" y="1252603"/>
                </a:cubicBezTo>
                <a:cubicBezTo>
                  <a:pt x="3870378" y="1264424"/>
                  <a:pt x="4296428" y="1277655"/>
                  <a:pt x="4296428" y="1277655"/>
                </a:cubicBezTo>
                <a:cubicBezTo>
                  <a:pt x="4376497" y="1331034"/>
                  <a:pt x="4350294" y="1349049"/>
                  <a:pt x="4384110" y="1315233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4" name="Freeform 10"/>
          <p:cNvSpPr/>
          <p:nvPr/>
        </p:nvSpPr>
        <p:spPr>
          <a:xfrm>
            <a:off x="6728292" y="4912960"/>
            <a:ext cx="4371975" cy="541338"/>
          </a:xfrm>
          <a:custGeom>
            <a:avLst/>
            <a:gdLst>
              <a:gd name="connsiteX0" fmla="*/ 0 w 4371584"/>
              <a:gd name="connsiteY0" fmla="*/ 541208 h 541208"/>
              <a:gd name="connsiteX1" fmla="*/ 450937 w 4371584"/>
              <a:gd name="connsiteY1" fmla="*/ 528682 h 541208"/>
              <a:gd name="connsiteX2" fmla="*/ 563671 w 4371584"/>
              <a:gd name="connsiteY2" fmla="*/ 491104 h 541208"/>
              <a:gd name="connsiteX3" fmla="*/ 626302 w 4371584"/>
              <a:gd name="connsiteY3" fmla="*/ 478578 h 541208"/>
              <a:gd name="connsiteX4" fmla="*/ 776614 w 4371584"/>
              <a:gd name="connsiteY4" fmla="*/ 453526 h 541208"/>
              <a:gd name="connsiteX5" fmla="*/ 851770 w 4371584"/>
              <a:gd name="connsiteY5" fmla="*/ 415948 h 541208"/>
              <a:gd name="connsiteX6" fmla="*/ 889348 w 4371584"/>
              <a:gd name="connsiteY6" fmla="*/ 403421 h 541208"/>
              <a:gd name="connsiteX7" fmla="*/ 914400 w 4371584"/>
              <a:gd name="connsiteY7" fmla="*/ 365843 h 541208"/>
              <a:gd name="connsiteX8" fmla="*/ 951978 w 4371584"/>
              <a:gd name="connsiteY8" fmla="*/ 353317 h 541208"/>
              <a:gd name="connsiteX9" fmla="*/ 1052186 w 4371584"/>
              <a:gd name="connsiteY9" fmla="*/ 328265 h 541208"/>
              <a:gd name="connsiteX10" fmla="*/ 1177447 w 4371584"/>
              <a:gd name="connsiteY10" fmla="*/ 303213 h 541208"/>
              <a:gd name="connsiteX11" fmla="*/ 1778696 w 4371584"/>
              <a:gd name="connsiteY11" fmla="*/ 278161 h 541208"/>
              <a:gd name="connsiteX12" fmla="*/ 2167003 w 4371584"/>
              <a:gd name="connsiteY12" fmla="*/ 253109 h 541208"/>
              <a:gd name="connsiteX13" fmla="*/ 2217107 w 4371584"/>
              <a:gd name="connsiteY13" fmla="*/ 240583 h 541208"/>
              <a:gd name="connsiteX14" fmla="*/ 2342367 w 4371584"/>
              <a:gd name="connsiteY14" fmla="*/ 215531 h 541208"/>
              <a:gd name="connsiteX15" fmla="*/ 2392471 w 4371584"/>
              <a:gd name="connsiteY15" fmla="*/ 203005 h 541208"/>
              <a:gd name="connsiteX16" fmla="*/ 2592888 w 4371584"/>
              <a:gd name="connsiteY16" fmla="*/ 190479 h 541208"/>
              <a:gd name="connsiteX17" fmla="*/ 2680570 w 4371584"/>
              <a:gd name="connsiteY17" fmla="*/ 165427 h 541208"/>
              <a:gd name="connsiteX18" fmla="*/ 2743200 w 4371584"/>
              <a:gd name="connsiteY18" fmla="*/ 152901 h 541208"/>
              <a:gd name="connsiteX19" fmla="*/ 2793304 w 4371584"/>
              <a:gd name="connsiteY19" fmla="*/ 140375 h 541208"/>
              <a:gd name="connsiteX20" fmla="*/ 3068877 w 4371584"/>
              <a:gd name="connsiteY20" fmla="*/ 127849 h 541208"/>
              <a:gd name="connsiteX21" fmla="*/ 3519814 w 4371584"/>
              <a:gd name="connsiteY21" fmla="*/ 102797 h 541208"/>
              <a:gd name="connsiteX22" fmla="*/ 3807913 w 4371584"/>
              <a:gd name="connsiteY22" fmla="*/ 90271 h 541208"/>
              <a:gd name="connsiteX23" fmla="*/ 3945699 w 4371584"/>
              <a:gd name="connsiteY23" fmla="*/ 52693 h 541208"/>
              <a:gd name="connsiteX24" fmla="*/ 3983277 w 4371584"/>
              <a:gd name="connsiteY24" fmla="*/ 40167 h 541208"/>
              <a:gd name="connsiteX25" fmla="*/ 4221271 w 4371584"/>
              <a:gd name="connsiteY25" fmla="*/ 27641 h 541208"/>
              <a:gd name="connsiteX26" fmla="*/ 4271376 w 4371584"/>
              <a:gd name="connsiteY26" fmla="*/ 15115 h 541208"/>
              <a:gd name="connsiteX27" fmla="*/ 4308954 w 4371584"/>
              <a:gd name="connsiteY27" fmla="*/ 2589 h 541208"/>
              <a:gd name="connsiteX28" fmla="*/ 4371584 w 4371584"/>
              <a:gd name="connsiteY28" fmla="*/ 2589 h 54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371584" h="541208">
                <a:moveTo>
                  <a:pt x="0" y="541208"/>
                </a:moveTo>
                <a:cubicBezTo>
                  <a:pt x="150312" y="537033"/>
                  <a:pt x="300949" y="539395"/>
                  <a:pt x="450937" y="528682"/>
                </a:cubicBezTo>
                <a:cubicBezTo>
                  <a:pt x="489909" y="525898"/>
                  <a:pt x="525396" y="498759"/>
                  <a:pt x="563671" y="491104"/>
                </a:cubicBezTo>
                <a:cubicBezTo>
                  <a:pt x="584548" y="486929"/>
                  <a:pt x="605301" y="482078"/>
                  <a:pt x="626302" y="478578"/>
                </a:cubicBezTo>
                <a:cubicBezTo>
                  <a:pt x="689933" y="467973"/>
                  <a:pt x="717575" y="468286"/>
                  <a:pt x="776614" y="453526"/>
                </a:cubicBezTo>
                <a:cubicBezTo>
                  <a:pt x="839580" y="437784"/>
                  <a:pt x="790543" y="446562"/>
                  <a:pt x="851770" y="415948"/>
                </a:cubicBezTo>
                <a:cubicBezTo>
                  <a:pt x="863580" y="410043"/>
                  <a:pt x="876822" y="407597"/>
                  <a:pt x="889348" y="403421"/>
                </a:cubicBezTo>
                <a:cubicBezTo>
                  <a:pt x="897699" y="390895"/>
                  <a:pt x="902645" y="375247"/>
                  <a:pt x="914400" y="365843"/>
                </a:cubicBezTo>
                <a:cubicBezTo>
                  <a:pt x="924710" y="357595"/>
                  <a:pt x="939240" y="356791"/>
                  <a:pt x="951978" y="353317"/>
                </a:cubicBezTo>
                <a:cubicBezTo>
                  <a:pt x="985195" y="344258"/>
                  <a:pt x="1018424" y="335017"/>
                  <a:pt x="1052186" y="328265"/>
                </a:cubicBezTo>
                <a:lnTo>
                  <a:pt x="1177447" y="303213"/>
                </a:lnTo>
                <a:cubicBezTo>
                  <a:pt x="1416179" y="255467"/>
                  <a:pt x="1218781" y="291182"/>
                  <a:pt x="1778696" y="278161"/>
                </a:cubicBezTo>
                <a:cubicBezTo>
                  <a:pt x="1931317" y="227287"/>
                  <a:pt x="1767086" y="278104"/>
                  <a:pt x="2167003" y="253109"/>
                </a:cubicBezTo>
                <a:cubicBezTo>
                  <a:pt x="2184185" y="252035"/>
                  <a:pt x="2200274" y="244190"/>
                  <a:pt x="2217107" y="240583"/>
                </a:cubicBezTo>
                <a:cubicBezTo>
                  <a:pt x="2258742" y="231661"/>
                  <a:pt x="2301058" y="225858"/>
                  <a:pt x="2342367" y="215531"/>
                </a:cubicBezTo>
                <a:cubicBezTo>
                  <a:pt x="2359068" y="211356"/>
                  <a:pt x="2375341" y="204718"/>
                  <a:pt x="2392471" y="203005"/>
                </a:cubicBezTo>
                <a:cubicBezTo>
                  <a:pt x="2459075" y="196345"/>
                  <a:pt x="2526082" y="194654"/>
                  <a:pt x="2592888" y="190479"/>
                </a:cubicBezTo>
                <a:cubicBezTo>
                  <a:pt x="2634735" y="176530"/>
                  <a:pt x="2633385" y="175913"/>
                  <a:pt x="2680570" y="165427"/>
                </a:cubicBezTo>
                <a:cubicBezTo>
                  <a:pt x="2701353" y="160809"/>
                  <a:pt x="2722417" y="157519"/>
                  <a:pt x="2743200" y="152901"/>
                </a:cubicBezTo>
                <a:cubicBezTo>
                  <a:pt x="2760005" y="149166"/>
                  <a:pt x="2776139" y="141695"/>
                  <a:pt x="2793304" y="140375"/>
                </a:cubicBezTo>
                <a:cubicBezTo>
                  <a:pt x="2884986" y="133323"/>
                  <a:pt x="2977019" y="132024"/>
                  <a:pt x="3068877" y="127849"/>
                </a:cubicBezTo>
                <a:cubicBezTo>
                  <a:pt x="3237973" y="71484"/>
                  <a:pt x="3085502" y="118308"/>
                  <a:pt x="3519814" y="102797"/>
                </a:cubicBezTo>
                <a:lnTo>
                  <a:pt x="3807913" y="90271"/>
                </a:lnTo>
                <a:cubicBezTo>
                  <a:pt x="3896437" y="72566"/>
                  <a:pt x="3850345" y="84478"/>
                  <a:pt x="3945699" y="52693"/>
                </a:cubicBezTo>
                <a:cubicBezTo>
                  <a:pt x="3958225" y="48518"/>
                  <a:pt x="3970092" y="40861"/>
                  <a:pt x="3983277" y="40167"/>
                </a:cubicBezTo>
                <a:lnTo>
                  <a:pt x="4221271" y="27641"/>
                </a:lnTo>
                <a:cubicBezTo>
                  <a:pt x="4237973" y="23466"/>
                  <a:pt x="4254823" y="19844"/>
                  <a:pt x="4271376" y="15115"/>
                </a:cubicBezTo>
                <a:cubicBezTo>
                  <a:pt x="4284072" y="11488"/>
                  <a:pt x="4295852" y="4227"/>
                  <a:pt x="4308954" y="2589"/>
                </a:cubicBezTo>
                <a:cubicBezTo>
                  <a:pt x="4329669" y="0"/>
                  <a:pt x="4350707" y="2589"/>
                  <a:pt x="4371584" y="2589"/>
                </a:cubicBezTo>
              </a:path>
            </a:pathLst>
          </a:cu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5" name="TextBox 11"/>
          <p:cNvSpPr txBox="1">
            <a:spLocks noChangeArrowheads="1"/>
          </p:cNvSpPr>
          <p:nvPr/>
        </p:nvSpPr>
        <p:spPr bwMode="auto">
          <a:xfrm>
            <a:off x="10069979" y="3958873"/>
            <a:ext cx="9890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0000"/>
                </a:solidFill>
              </a:rPr>
              <a:t>Testing</a:t>
            </a:r>
          </a:p>
        </p:txBody>
      </p:sp>
      <p:sp>
        <p:nvSpPr>
          <p:cNvPr id="26" name="TextBox 12"/>
          <p:cNvSpPr txBox="1">
            <a:spLocks noChangeArrowheads="1"/>
          </p:cNvSpPr>
          <p:nvPr/>
        </p:nvSpPr>
        <p:spPr bwMode="auto">
          <a:xfrm>
            <a:off x="9917579" y="5101873"/>
            <a:ext cx="10826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0000FF"/>
                </a:solidFill>
              </a:rPr>
              <a:t>Training</a:t>
            </a:r>
          </a:p>
        </p:txBody>
      </p:sp>
      <p:cxnSp>
        <p:nvCxnSpPr>
          <p:cNvPr id="27" name="Straight Arrow Connector 18"/>
          <p:cNvCxnSpPr/>
          <p:nvPr/>
        </p:nvCxnSpPr>
        <p:spPr>
          <a:xfrm rot="5400000" flipH="1" flipV="1">
            <a:off x="6832273" y="4594666"/>
            <a:ext cx="1295400" cy="1588"/>
          </a:xfrm>
          <a:prstGeom prst="straightConnector1">
            <a:avLst/>
          </a:prstGeom>
          <a:ln w="317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0"/>
          <p:cNvSpPr txBox="1">
            <a:spLocks noChangeArrowheads="1"/>
          </p:cNvSpPr>
          <p:nvPr/>
        </p:nvSpPr>
        <p:spPr bwMode="auto">
          <a:xfrm>
            <a:off x="7555379" y="4404960"/>
            <a:ext cx="22494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Generalization Error</a:t>
            </a:r>
          </a:p>
        </p:txBody>
      </p:sp>
      <p:sp>
        <p:nvSpPr>
          <p:cNvPr id="29" name="Rectangle 14"/>
          <p:cNvSpPr/>
          <p:nvPr/>
        </p:nvSpPr>
        <p:spPr>
          <a:xfrm>
            <a:off x="6729879" y="4862160"/>
            <a:ext cx="6235700" cy="63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Rectangle 16"/>
          <p:cNvSpPr/>
          <p:nvPr/>
        </p:nvSpPr>
        <p:spPr>
          <a:xfrm>
            <a:off x="6731467" y="2614260"/>
            <a:ext cx="62357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31" name="Group 3"/>
          <p:cNvGrpSpPr>
            <a:grpSpLocks/>
          </p:cNvGrpSpPr>
          <p:nvPr/>
        </p:nvGrpSpPr>
        <p:grpSpPr bwMode="auto">
          <a:xfrm>
            <a:off x="6347292" y="2272948"/>
            <a:ext cx="4789487" cy="3568700"/>
            <a:chOff x="1535668" y="2667794"/>
            <a:chExt cx="4788932" cy="3568938"/>
          </a:xfrm>
        </p:grpSpPr>
        <p:cxnSp>
          <p:nvCxnSpPr>
            <p:cNvPr id="32" name="Straight Arrow Connector 5"/>
            <p:cNvCxnSpPr/>
            <p:nvPr/>
          </p:nvCxnSpPr>
          <p:spPr>
            <a:xfrm flipV="1">
              <a:off x="1905512" y="5866819"/>
              <a:ext cx="4419088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6"/>
            <p:cNvSpPr txBox="1">
              <a:spLocks noChangeArrowheads="1"/>
            </p:cNvSpPr>
            <p:nvPr/>
          </p:nvSpPr>
          <p:spPr bwMode="auto">
            <a:xfrm>
              <a:off x="2743200" y="5867400"/>
              <a:ext cx="322402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Number of Training Examples</a:t>
              </a:r>
            </a:p>
          </p:txBody>
        </p:sp>
        <p:sp>
          <p:nvSpPr>
            <p:cNvPr id="34" name="TextBox 9"/>
            <p:cNvSpPr txBox="1">
              <a:spLocks noChangeArrowheads="1"/>
            </p:cNvSpPr>
            <p:nvPr/>
          </p:nvSpPr>
          <p:spPr bwMode="auto">
            <a:xfrm rot="-5400000">
              <a:off x="1371520" y="4141636"/>
              <a:ext cx="6976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</a:rPr>
                <a:t>Error</a:t>
              </a:r>
            </a:p>
          </p:txBody>
        </p:sp>
        <p:cxnSp>
          <p:nvCxnSpPr>
            <p:cNvPr id="35" name="Straight Arrow Connector 4"/>
            <p:cNvCxnSpPr/>
            <p:nvPr/>
          </p:nvCxnSpPr>
          <p:spPr>
            <a:xfrm rot="5400000" flipH="1" flipV="1">
              <a:off x="304413" y="4267307"/>
              <a:ext cx="3200613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19"/>
          <p:cNvSpPr>
            <a:spLocks noChangeArrowheads="1"/>
          </p:cNvSpPr>
          <p:nvPr/>
        </p:nvSpPr>
        <p:spPr bwMode="auto">
          <a:xfrm>
            <a:off x="7860179" y="1585560"/>
            <a:ext cx="2505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Fixed prediction model</a:t>
            </a:r>
          </a:p>
        </p:txBody>
      </p:sp>
      <p:sp>
        <p:nvSpPr>
          <p:cNvPr id="37" name="标题 1"/>
          <p:cNvSpPr>
            <a:spLocks noGrp="1"/>
          </p:cNvSpPr>
          <p:nvPr>
            <p:ph type="title"/>
          </p:nvPr>
        </p:nvSpPr>
        <p:spPr>
          <a:xfrm>
            <a:off x="821662" y="184747"/>
            <a:ext cx="10871200" cy="990600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ea typeface="微软雅黑" panose="020B0503020204020204" pitchFamily="34" charset="-122"/>
              </a:rPr>
              <a:t>过拟合（</a:t>
            </a:r>
            <a:r>
              <a:rPr lang="en-US" altLang="zh-CN" sz="3600" dirty="0">
                <a:ea typeface="微软雅黑" panose="020B0503020204020204" pitchFamily="34" charset="-122"/>
              </a:rPr>
              <a:t>overfitting</a:t>
            </a:r>
            <a:r>
              <a:rPr lang="zh-CN" altLang="en-US" sz="3600" dirty="0">
                <a:ea typeface="微软雅黑" panose="020B0503020204020204" pitchFamily="34" charset="-122"/>
              </a:rPr>
              <a:t>） </a:t>
            </a:r>
            <a:r>
              <a:rPr lang="en-US" altLang="zh-CN" sz="3600" dirty="0">
                <a:ea typeface="微软雅黑" panose="020B0503020204020204" pitchFamily="34" charset="-122"/>
              </a:rPr>
              <a:t>vs </a:t>
            </a:r>
            <a:r>
              <a:rPr lang="zh-CN" altLang="en-US" sz="3600" dirty="0">
                <a:ea typeface="微软雅黑" panose="020B0503020204020204" pitchFamily="34" charset="-122"/>
              </a:rPr>
              <a:t>欠拟合（</a:t>
            </a:r>
            <a:r>
              <a:rPr lang="en-US" altLang="zh-CN" sz="3600" dirty="0" err="1">
                <a:ea typeface="微软雅黑" panose="020B0503020204020204" pitchFamily="34" charset="-122"/>
              </a:rPr>
              <a:t>underfitting</a:t>
            </a:r>
            <a:r>
              <a:rPr lang="zh-CN" altLang="en-US" sz="3600" dirty="0"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9" name="矩形 38"/>
          <p:cNvSpPr/>
          <p:nvPr/>
        </p:nvSpPr>
        <p:spPr>
          <a:xfrm>
            <a:off x="1082430" y="5674749"/>
            <a:ext cx="4647426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  <a:spcBef>
                <a:spcPts val="700"/>
              </a:spcBef>
              <a:buClr>
                <a:srgbClr val="629DD1"/>
              </a:buClr>
              <a:buSzPct val="60000"/>
            </a:pPr>
            <a:r>
              <a:rPr lang="zh-CN" altLang="en-US" sz="2900" dirty="0">
                <a:solidFill>
                  <a:prstClr val="black"/>
                </a:solidFill>
                <a:ea typeface="微软雅黑" panose="020B0503020204020204" pitchFamily="34" charset="-122"/>
              </a:rPr>
              <a:t>数据有限，模型不要太复杂</a:t>
            </a:r>
            <a:endParaRPr lang="en-US" altLang="zh-CN" sz="29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029398" y="5703899"/>
            <a:ext cx="4275529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200000"/>
              </a:lnSpc>
              <a:spcBef>
                <a:spcPts val="700"/>
              </a:spcBef>
              <a:buClr>
                <a:srgbClr val="629DD1"/>
              </a:buClr>
              <a:buSzPct val="60000"/>
            </a:pPr>
            <a:r>
              <a:rPr lang="zh-CN" altLang="en-US" sz="2900" dirty="0">
                <a:solidFill>
                  <a:prstClr val="black"/>
                </a:solidFill>
                <a:ea typeface="微软雅黑" panose="020B0503020204020204" pitchFamily="34" charset="-122"/>
              </a:rPr>
              <a:t>模型固定，样本越多越好</a:t>
            </a:r>
            <a:endParaRPr lang="en-US" altLang="zh-CN" sz="29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70520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4" grpId="0" animBg="1"/>
      <p:bldP spid="15" grpId="0" animBg="1"/>
      <p:bldP spid="25" grpId="0"/>
      <p:bldP spid="26" grpId="0"/>
      <p:bldP spid="28" grpId="0"/>
      <p:bldP spid="29" grpId="0" animBg="1"/>
      <p:bldP spid="3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ea typeface="微软雅黑" panose="020B0503020204020204" pitchFamily="34" charset="-122"/>
              </a:rPr>
              <a:t>模型选择（</a:t>
            </a:r>
            <a:r>
              <a:rPr lang="en-US" altLang="zh-CN" sz="3600" dirty="0">
                <a:ea typeface="微软雅黑" panose="020B0503020204020204" pitchFamily="34" charset="-122"/>
              </a:rPr>
              <a:t>model selection</a:t>
            </a:r>
            <a:r>
              <a:rPr lang="zh-CN" altLang="en-US" sz="3600" dirty="0"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内容占位符 4"/>
          <p:cNvSpPr>
            <a:spLocks noGrp="1"/>
          </p:cNvSpPr>
          <p:nvPr>
            <p:ph sz="quarter" idx="1"/>
          </p:nvPr>
        </p:nvSpPr>
        <p:spPr>
          <a:xfrm>
            <a:off x="1141755" y="2238445"/>
            <a:ext cx="4975959" cy="2803565"/>
          </a:xfrm>
        </p:spPr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ea typeface="微软雅黑" panose="020B0503020204020204" pitchFamily="34" charset="-122"/>
              </a:rPr>
              <a:t>如何获得测试结果？</a:t>
            </a:r>
            <a:endParaRPr lang="en-US" altLang="zh-CN" dirty="0"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ea typeface="微软雅黑" panose="020B0503020204020204" pitchFamily="34" charset="-122"/>
              </a:rPr>
              <a:t>如何评估性能优劣？</a:t>
            </a:r>
            <a:endParaRPr lang="en-US" altLang="zh-CN" dirty="0"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ea typeface="微软雅黑" panose="020B0503020204020204" pitchFamily="34" charset="-122"/>
              </a:rPr>
              <a:t>如何判断实质差别？</a:t>
            </a:r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6074286" y="2238444"/>
            <a:ext cx="4975959" cy="2803565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dirty="0">
                <a:ea typeface="微软雅黑" panose="020B0503020204020204" pitchFamily="34" charset="-122"/>
              </a:rPr>
              <a:t>评估方法</a:t>
            </a:r>
            <a:endParaRPr lang="en-US" altLang="zh-CN" dirty="0"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ea typeface="微软雅黑" panose="020B0503020204020204" pitchFamily="34" charset="-122"/>
              </a:rPr>
              <a:t>性能度量</a:t>
            </a:r>
            <a:endParaRPr lang="en-US" altLang="zh-CN" dirty="0"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ea typeface="微软雅黑" panose="020B0503020204020204" pitchFamily="34" charset="-122"/>
              </a:rPr>
              <a:t>比较检验</a:t>
            </a:r>
          </a:p>
        </p:txBody>
      </p:sp>
    </p:spTree>
    <p:extLst>
      <p:ext uri="{BB962C8B-B14F-4D97-AF65-F5344CB8AC3E}">
        <p14:creationId xmlns:p14="http://schemas.microsoft.com/office/powerpoint/2010/main" val="1016417912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什么是机器学习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711200" y="2039878"/>
            <a:ext cx="55827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ea typeface="微软雅黑" panose="020B0503020204020204" pitchFamily="34" charset="-122"/>
              </a:rPr>
              <a:t>傍晚小街</a:t>
            </a:r>
            <a:r>
              <a:rPr lang="zh-CN" altLang="en-US" sz="2400" dirty="0">
                <a:solidFill>
                  <a:srgbClr val="0070C0"/>
                </a:solidFill>
                <a:ea typeface="微软雅黑" panose="020B0503020204020204" pitchFamily="34" charset="-122"/>
              </a:rPr>
              <a:t>路面上沁出微雨后的湿润</a:t>
            </a:r>
            <a:r>
              <a:rPr lang="zh-CN" altLang="en-US" sz="2400" dirty="0">
                <a:ea typeface="微软雅黑" panose="020B0503020204020204" pitchFamily="34" charset="-122"/>
              </a:rPr>
              <a:t>，和煦的西风吹来，抬头看看天边的晚霞，嗯，</a:t>
            </a:r>
            <a:r>
              <a:rPr lang="zh-CN" altLang="en-US" sz="2400" dirty="0">
                <a:solidFill>
                  <a:srgbClr val="FF0000"/>
                </a:solidFill>
                <a:ea typeface="微软雅黑" panose="020B0503020204020204" pitchFamily="34" charset="-122"/>
              </a:rPr>
              <a:t>明天又是一个好天气</a:t>
            </a:r>
            <a:r>
              <a:rPr lang="zh-CN" altLang="en-US" sz="2400" dirty="0">
                <a:ea typeface="微软雅黑" panose="020B0503020204020204" pitchFamily="34" charset="-122"/>
              </a:rPr>
              <a:t>。走到水果摊旁，挑了个</a:t>
            </a:r>
            <a:r>
              <a:rPr lang="zh-CN" altLang="en-US" sz="2400" dirty="0">
                <a:solidFill>
                  <a:srgbClr val="0070C0"/>
                </a:solidFill>
                <a:ea typeface="微软雅黑" panose="020B0503020204020204" pitchFamily="34" charset="-122"/>
              </a:rPr>
              <a:t>根蒂蜷缩、翘起来声音浊响的青绿西瓜</a:t>
            </a:r>
            <a:r>
              <a:rPr lang="zh-CN" altLang="en-US" sz="2400" dirty="0">
                <a:ea typeface="微软雅黑" panose="020B0503020204020204" pitchFamily="34" charset="-122"/>
              </a:rPr>
              <a:t>，一边满心期待着</a:t>
            </a:r>
            <a:r>
              <a:rPr lang="zh-CN" altLang="en-US" sz="2400" dirty="0">
                <a:solidFill>
                  <a:srgbClr val="FF0000"/>
                </a:solidFill>
                <a:ea typeface="微软雅黑" panose="020B0503020204020204" pitchFamily="34" charset="-122"/>
              </a:rPr>
              <a:t>皮薄肉厚瓤甜的爽落感</a:t>
            </a:r>
            <a:r>
              <a:rPr lang="zh-CN" altLang="en-US" sz="2400" dirty="0">
                <a:ea typeface="微软雅黑" panose="020B0503020204020204" pitchFamily="34" charset="-122"/>
              </a:rPr>
              <a:t>，一边愉快地想着，这学期狠下了功夫，基础概念弄得清清楚楚，算法作业也是信手拈来，这门课成绩一定差不了！</a:t>
            </a:r>
          </a:p>
        </p:txBody>
      </p:sp>
      <p:sp>
        <p:nvSpPr>
          <p:cNvPr id="7" name="矩形 6"/>
          <p:cNvSpPr/>
          <p:nvPr/>
        </p:nvSpPr>
        <p:spPr>
          <a:xfrm>
            <a:off x="6494055" y="1815990"/>
            <a:ext cx="55827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ea typeface="微软雅黑" panose="020B0503020204020204" pitchFamily="34" charset="-122"/>
              </a:rPr>
              <a:t>机器学习致力于如何通过计算的手段，利用经验来改善系统自身的性能。在计算机系统中，“经验”通常以“数据”形式存在，因此，机器学习所研究的主要内容，是关于在计算机上从数据中产生“模型”（</a:t>
            </a:r>
            <a:r>
              <a:rPr lang="en-US" altLang="zh-CN" sz="2400" dirty="0">
                <a:ea typeface="微软雅黑" panose="020B0503020204020204" pitchFamily="34" charset="-122"/>
              </a:rPr>
              <a:t>model</a:t>
            </a:r>
            <a:r>
              <a:rPr lang="zh-CN" altLang="en-US" sz="2400" dirty="0">
                <a:ea typeface="微软雅黑" panose="020B0503020204020204" pitchFamily="34" charset="-122"/>
              </a:rPr>
              <a:t>）的算法，即“学习算法”（</a:t>
            </a:r>
            <a:r>
              <a:rPr lang="en-US" altLang="zh-CN" sz="2400" dirty="0">
                <a:ea typeface="微软雅黑" panose="020B0503020204020204" pitchFamily="34" charset="-122"/>
              </a:rPr>
              <a:t>learning algorithm</a:t>
            </a:r>
            <a:r>
              <a:rPr lang="zh-CN" altLang="en-US" sz="2400" dirty="0">
                <a:ea typeface="微软雅黑" panose="020B0503020204020204" pitchFamily="34" charset="-122"/>
              </a:rPr>
              <a:t>）。如果说计算机科学是研究关于“算法”的学问，那么类似的，机器学习是研究关于“学习算法”的学问。</a:t>
            </a:r>
          </a:p>
        </p:txBody>
      </p:sp>
      <p:sp>
        <p:nvSpPr>
          <p:cNvPr id="5" name="矩形 4"/>
          <p:cNvSpPr/>
          <p:nvPr/>
        </p:nvSpPr>
        <p:spPr>
          <a:xfrm>
            <a:off x="7555390" y="6131564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ea typeface="微软雅黑" panose="020B0503020204020204" pitchFamily="34" charset="-122"/>
              </a:rPr>
              <a:t>摘自西瓜书，周志华教授，南京大学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004207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ea typeface="微软雅黑" panose="020B0503020204020204" pitchFamily="34" charset="-122"/>
              </a:rPr>
              <a:t>评估方法（</a:t>
            </a:r>
            <a:r>
              <a:rPr lang="en-US" altLang="zh-CN" sz="3600" dirty="0">
                <a:ea typeface="微软雅黑" panose="020B0503020204020204" pitchFamily="34" charset="-122"/>
              </a:rPr>
              <a:t>Evaluation metric</a:t>
            </a:r>
            <a:r>
              <a:rPr lang="zh-CN" altLang="en-US" sz="3600" dirty="0"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内容占位符 4"/>
          <p:cNvSpPr>
            <a:spLocks noGrp="1"/>
          </p:cNvSpPr>
          <p:nvPr>
            <p:ph sz="quarter" idx="1"/>
          </p:nvPr>
        </p:nvSpPr>
        <p:spPr>
          <a:xfrm>
            <a:off x="1276505" y="1355130"/>
            <a:ext cx="6764407" cy="1113745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ea typeface="微软雅黑" panose="020B0503020204020204" pitchFamily="34" charset="-122"/>
              </a:rPr>
              <a:t>关键：怎么获得测试集？</a:t>
            </a:r>
            <a:endParaRPr lang="en-US" altLang="zh-CN" dirty="0">
              <a:ea typeface="微软雅黑" panose="020B0503020204020204" pitchFamily="34" charset="-122"/>
            </a:endParaRPr>
          </a:p>
        </p:txBody>
      </p:sp>
      <p:sp>
        <p:nvSpPr>
          <p:cNvPr id="9" name="内容占位符 4"/>
          <p:cNvSpPr txBox="1">
            <a:spLocks/>
          </p:cNvSpPr>
          <p:nvPr/>
        </p:nvSpPr>
        <p:spPr>
          <a:xfrm>
            <a:off x="3638080" y="2235908"/>
            <a:ext cx="6764407" cy="111374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zh-CN" altLang="en-US" dirty="0">
                <a:solidFill>
                  <a:srgbClr val="C00000"/>
                </a:solidFill>
                <a:ea typeface="微软雅黑" panose="020B0503020204020204" pitchFamily="34" charset="-122"/>
              </a:rPr>
              <a:t>测试集和训练集必须互斥！</a:t>
            </a:r>
            <a:endParaRPr lang="en-US" altLang="zh-CN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内容占位符 4"/>
          <p:cNvSpPr txBox="1">
            <a:spLocks/>
          </p:cNvSpPr>
          <p:nvPr/>
        </p:nvSpPr>
        <p:spPr>
          <a:xfrm>
            <a:off x="1276505" y="3501028"/>
            <a:ext cx="6764407" cy="2747179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ea typeface="微软雅黑" panose="020B0503020204020204" pitchFamily="34" charset="-122"/>
              </a:rPr>
              <a:t>常用方法：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ea typeface="微软雅黑" panose="020B0503020204020204" pitchFamily="34" charset="-122"/>
              </a:rPr>
              <a:t>留一法（</a:t>
            </a:r>
            <a:r>
              <a:rPr lang="en-US" altLang="zh-CN" dirty="0">
                <a:ea typeface="微软雅黑" panose="020B0503020204020204" pitchFamily="34" charset="-122"/>
              </a:rPr>
              <a:t>hold-out</a:t>
            </a:r>
            <a:r>
              <a:rPr lang="zh-CN" altLang="en-US" dirty="0">
                <a:ea typeface="微软雅黑" panose="020B0503020204020204" pitchFamily="34" charset="-122"/>
              </a:rPr>
              <a:t>）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>
                <a:ea typeface="微软雅黑" panose="020B0503020204020204" pitchFamily="34" charset="-122"/>
              </a:rPr>
              <a:t>交叉验证法（</a:t>
            </a:r>
            <a:r>
              <a:rPr lang="en-US" altLang="zh-CN" b="1" dirty="0">
                <a:ea typeface="微软雅黑" panose="020B0503020204020204" pitchFamily="34" charset="-122"/>
              </a:rPr>
              <a:t>cross validation</a:t>
            </a:r>
            <a:r>
              <a:rPr lang="zh-CN" altLang="en-US" b="1" dirty="0">
                <a:ea typeface="微软雅黑" panose="020B0503020204020204" pitchFamily="34" charset="-122"/>
              </a:rPr>
              <a:t>）</a:t>
            </a:r>
            <a:endParaRPr lang="en-US" altLang="zh-CN" b="1" dirty="0"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ea typeface="微软雅黑" panose="020B0503020204020204" pitchFamily="34" charset="-122"/>
              </a:rPr>
              <a:t>自主法（</a:t>
            </a:r>
            <a:r>
              <a:rPr lang="en-US" altLang="zh-CN" dirty="0">
                <a:ea typeface="微软雅黑" panose="020B0503020204020204" pitchFamily="34" charset="-122"/>
              </a:rPr>
              <a:t>bootstrap</a:t>
            </a:r>
            <a:r>
              <a:rPr lang="zh-CN" altLang="en-US" dirty="0">
                <a:ea typeface="微软雅黑" panose="020B0503020204020204" pitchFamily="34" charset="-122"/>
              </a:rPr>
              <a:t>）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dirty="0"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dirty="0"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0619840"/>
      </p:ext>
    </p:extLst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ea typeface="微软雅黑" panose="020B0503020204020204" pitchFamily="34" charset="-122"/>
              </a:rPr>
              <a:t>留出法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圆角矩形 7"/>
          <p:cNvSpPr/>
          <p:nvPr/>
        </p:nvSpPr>
        <p:spPr>
          <a:xfrm>
            <a:off x="7158615" y="2735270"/>
            <a:ext cx="2765160" cy="99853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训练集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9936500" y="2735270"/>
            <a:ext cx="1536200" cy="99853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测试集</a:t>
            </a:r>
          </a:p>
        </p:txBody>
      </p:sp>
      <p:sp>
        <p:nvSpPr>
          <p:cNvPr id="13" name="右大括号 12"/>
          <p:cNvSpPr/>
          <p:nvPr/>
        </p:nvSpPr>
        <p:spPr>
          <a:xfrm rot="5400000">
            <a:off x="9164820" y="2062206"/>
            <a:ext cx="327354" cy="3955715"/>
          </a:xfrm>
          <a:prstGeom prst="rightBrace">
            <a:avLst>
              <a:gd name="adj1" fmla="val 8333"/>
              <a:gd name="adj2" fmla="val 48365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543667" y="4343207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ea typeface="微软雅黑" panose="020B0503020204020204" pitchFamily="34" charset="-122"/>
              </a:rPr>
              <a:t>拥有的数据集</a:t>
            </a:r>
            <a:endParaRPr lang="zh-CN" altLang="en-US" sz="2400" dirty="0"/>
          </a:p>
        </p:txBody>
      </p:sp>
      <p:sp>
        <p:nvSpPr>
          <p:cNvPr id="15" name="内容占位符 4"/>
          <p:cNvSpPr>
            <a:spLocks noGrp="1"/>
          </p:cNvSpPr>
          <p:nvPr>
            <p:ph sz="quarter" idx="1"/>
          </p:nvPr>
        </p:nvSpPr>
        <p:spPr>
          <a:xfrm>
            <a:off x="812801" y="2186566"/>
            <a:ext cx="5568725" cy="337964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ea typeface="微软雅黑" panose="020B0503020204020204" pitchFamily="34" charset="-122"/>
              </a:rPr>
              <a:t>保持数据分布一致</a:t>
            </a:r>
            <a:endParaRPr lang="en-US" altLang="zh-CN" dirty="0"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ea typeface="微软雅黑" panose="020B0503020204020204" pitchFamily="34" charset="-122"/>
              </a:rPr>
              <a:t>多次重划分，如</a:t>
            </a:r>
            <a:r>
              <a:rPr lang="en-US" altLang="zh-CN" dirty="0">
                <a:ea typeface="微软雅黑" panose="020B0503020204020204" pitchFamily="34" charset="-122"/>
              </a:rPr>
              <a:t>100</a:t>
            </a:r>
            <a:r>
              <a:rPr lang="zh-CN" altLang="en-US" dirty="0">
                <a:ea typeface="微软雅黑" panose="020B0503020204020204" pitchFamily="34" charset="-122"/>
              </a:rPr>
              <a:t>次随机划分</a:t>
            </a:r>
            <a:endParaRPr lang="en-US" altLang="zh-CN" dirty="0"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ea typeface="微软雅黑" panose="020B0503020204020204" pitchFamily="34" charset="-122"/>
              </a:rPr>
              <a:t>测试不能太大，不能太小，如</a:t>
            </a:r>
            <a:r>
              <a:rPr lang="en-US" altLang="zh-CN" dirty="0">
                <a:ea typeface="微软雅黑" panose="020B0503020204020204" pitchFamily="34" charset="-122"/>
              </a:rPr>
              <a:t>1/5~1/3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2031875"/>
      </p:ext>
    </p:extLst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ea typeface="微软雅黑" panose="020B0503020204020204" pitchFamily="34" charset="-122"/>
              </a:rPr>
              <a:t>k-</a:t>
            </a:r>
            <a:r>
              <a:rPr lang="zh-CN" altLang="en-US" sz="3600" dirty="0">
                <a:ea typeface="微软雅黑" panose="020B0503020204020204" pitchFamily="34" charset="-122"/>
              </a:rPr>
              <a:t>折交叉验证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740" y="1931205"/>
            <a:ext cx="6952381" cy="328571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187909" y="5497070"/>
            <a:ext cx="21291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ea typeface="微软雅黑" panose="020B0503020204020204" pitchFamily="34" charset="-122"/>
              </a:rPr>
              <a:t>10-</a:t>
            </a:r>
            <a:r>
              <a:rPr lang="zh-CN" altLang="en-US" sz="2400" dirty="0">
                <a:ea typeface="微软雅黑" panose="020B0503020204020204" pitchFamily="34" charset="-122"/>
              </a:rPr>
              <a:t>折交叉验证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34257518"/>
      </p:ext>
    </p:extLst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ea typeface="微软雅黑" panose="020B0503020204020204" pitchFamily="34" charset="-122"/>
              </a:rPr>
              <a:t>自助法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531" y="3851455"/>
            <a:ext cx="3504762" cy="876190"/>
          </a:xfrm>
          <a:prstGeom prst="rect">
            <a:avLst/>
          </a:prstGeom>
        </p:spPr>
      </p:pic>
      <p:sp>
        <p:nvSpPr>
          <p:cNvPr id="9" name="内容占位符 4"/>
          <p:cNvSpPr>
            <a:spLocks noGrp="1"/>
          </p:cNvSpPr>
          <p:nvPr>
            <p:ph sz="quarter" idx="1"/>
          </p:nvPr>
        </p:nvSpPr>
        <p:spPr>
          <a:xfrm>
            <a:off x="949730" y="1982479"/>
            <a:ext cx="9507750" cy="350832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ea typeface="微软雅黑" panose="020B0503020204020204" pitchFamily="34" charset="-122"/>
              </a:rPr>
              <a:t>基于自助采样</a:t>
            </a:r>
            <a:r>
              <a:rPr lang="en-US" altLang="zh-CN" dirty="0">
                <a:ea typeface="微软雅黑" panose="020B0503020204020204" pitchFamily="34" charset="-122"/>
              </a:rPr>
              <a:t>(bootstrap sampling),</a:t>
            </a:r>
            <a:r>
              <a:rPr lang="zh-CN" altLang="en-US" dirty="0">
                <a:ea typeface="微软雅黑" panose="020B0503020204020204" pitchFamily="34" charset="-122"/>
              </a:rPr>
              <a:t>也称“有放回采样”，“可重复采样”</a:t>
            </a:r>
            <a:endParaRPr lang="en-US" altLang="zh-CN" dirty="0"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ea typeface="微软雅黑" panose="020B0503020204020204" pitchFamily="34" charset="-122"/>
              </a:rPr>
              <a:t>采样样本数目为</a:t>
            </a:r>
            <a:r>
              <a:rPr lang="en-US" altLang="zh-CN" dirty="0">
                <a:ea typeface="微软雅黑" panose="020B0503020204020204" pitchFamily="34" charset="-122"/>
              </a:rPr>
              <a:t>m</a:t>
            </a:r>
            <a:r>
              <a:rPr lang="zh-CN" altLang="en-US" dirty="0">
                <a:ea typeface="微软雅黑" panose="020B0503020204020204" pitchFamily="34" charset="-122"/>
              </a:rPr>
              <a:t>的数据集中采用</a:t>
            </a:r>
            <a:r>
              <a:rPr lang="en-US" altLang="zh-CN" dirty="0">
                <a:ea typeface="微软雅黑" panose="020B0503020204020204" pitchFamily="34" charset="-122"/>
              </a:rPr>
              <a:t>m</a:t>
            </a:r>
            <a:r>
              <a:rPr lang="zh-CN" altLang="en-US" dirty="0">
                <a:ea typeface="微软雅黑" panose="020B0503020204020204" pitchFamily="34" charset="-122"/>
              </a:rPr>
              <a:t>个样本做训练集</a:t>
            </a:r>
            <a:endParaRPr lang="en-US" altLang="zh-CN" dirty="0"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ea typeface="微软雅黑" panose="020B0503020204020204" pitchFamily="34" charset="-122"/>
              </a:rPr>
              <a:t>未被采样的样本作为测试集</a:t>
            </a:r>
            <a:endParaRPr lang="en-US" altLang="zh-CN" dirty="0"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ea typeface="微软雅黑" panose="020B0503020204020204" pitchFamily="34" charset="-122"/>
              </a:rPr>
              <a:t>数据分布发生了变化</a:t>
            </a:r>
          </a:p>
        </p:txBody>
      </p:sp>
    </p:spTree>
    <p:extLst>
      <p:ext uri="{BB962C8B-B14F-4D97-AF65-F5344CB8AC3E}">
        <p14:creationId xmlns:p14="http://schemas.microsoft.com/office/powerpoint/2010/main" val="2919771520"/>
      </p:ext>
    </p:extLst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ea typeface="微软雅黑" panose="020B0503020204020204" pitchFamily="34" charset="-122"/>
              </a:rPr>
              <a:t>“调参”与最终模型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711200" y="1750272"/>
            <a:ext cx="10531070" cy="3983028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ea typeface="微软雅黑" panose="020B0503020204020204" pitchFamily="34" charset="-122"/>
              </a:rPr>
              <a:t>算法的参数：超参数（</a:t>
            </a:r>
            <a:r>
              <a:rPr lang="en-US" altLang="zh-CN" dirty="0">
                <a:ea typeface="微软雅黑" panose="020B0503020204020204" pitchFamily="34" charset="-122"/>
              </a:rPr>
              <a:t>hyper-parameter</a:t>
            </a:r>
            <a:r>
              <a:rPr lang="zh-CN" altLang="en-US" dirty="0">
                <a:ea typeface="微软雅黑" panose="020B0503020204020204" pitchFamily="34" charset="-122"/>
              </a:rPr>
              <a:t>），一般人工设定（调参）</a:t>
            </a:r>
            <a:endParaRPr lang="en-US" altLang="zh-CN" dirty="0">
              <a:ea typeface="微软雅黑" panose="020B0503020204020204" pitchFamily="34" charset="-122"/>
            </a:endParaRPr>
          </a:p>
          <a:p>
            <a:r>
              <a:rPr lang="zh-CN" altLang="en-US" dirty="0">
                <a:ea typeface="微软雅黑" panose="020B0503020204020204" pitchFamily="34" charset="-122"/>
              </a:rPr>
              <a:t>模型的参数：一般由学习得到</a:t>
            </a:r>
            <a:endParaRPr lang="en-US" altLang="zh-CN" dirty="0">
              <a:ea typeface="微软雅黑" panose="020B0503020204020204" pitchFamily="34" charset="-122"/>
            </a:endParaRPr>
          </a:p>
          <a:p>
            <a:endParaRPr lang="en-US" altLang="zh-CN" dirty="0">
              <a:ea typeface="微软雅黑" panose="020B0503020204020204" pitchFamily="34" charset="-122"/>
            </a:endParaRPr>
          </a:p>
          <a:p>
            <a:r>
              <a:rPr lang="zh-CN" altLang="en-US" dirty="0">
                <a:ea typeface="微软雅黑" panose="020B0503020204020204" pitchFamily="34" charset="-122"/>
              </a:rPr>
              <a:t>调参过程：先产生若干模型，然后基于某种评估方法进行选择（</a:t>
            </a:r>
            <a:r>
              <a:rPr lang="zh-CN" altLang="en-US" dirty="0">
                <a:solidFill>
                  <a:srgbClr val="FF0000"/>
                </a:solidFill>
                <a:ea typeface="微软雅黑" panose="020B0503020204020204" pitchFamily="34" charset="-122"/>
              </a:rPr>
              <a:t>验证集</a:t>
            </a:r>
            <a:r>
              <a:rPr lang="zh-CN" altLang="en-US" dirty="0">
                <a:ea typeface="微软雅黑" panose="020B0503020204020204" pitchFamily="34" charset="-122"/>
              </a:rPr>
              <a:t>）</a:t>
            </a:r>
            <a:endParaRPr lang="en-US" altLang="zh-CN" dirty="0">
              <a:ea typeface="微软雅黑" panose="020B0503020204020204" pitchFamily="34" charset="-122"/>
            </a:endParaRPr>
          </a:p>
          <a:p>
            <a:r>
              <a:rPr lang="zh-CN" altLang="en-US" dirty="0">
                <a:ea typeface="微软雅黑" panose="020B0503020204020204" pitchFamily="34" charset="-122"/>
              </a:rPr>
              <a:t>参数调整的好坏，往往对最终性能有关键影响</a:t>
            </a:r>
            <a:endParaRPr lang="en-US" altLang="zh-CN" dirty="0">
              <a:ea typeface="微软雅黑" panose="020B0503020204020204" pitchFamily="34" charset="-122"/>
            </a:endParaRPr>
          </a:p>
          <a:p>
            <a:endParaRPr lang="en-US" altLang="zh-CN" dirty="0">
              <a:ea typeface="微软雅黑" panose="020B0503020204020204" pitchFamily="34" charset="-122"/>
            </a:endParaRPr>
          </a:p>
          <a:p>
            <a:r>
              <a:rPr lang="zh-CN" altLang="en-US" dirty="0">
                <a:ea typeface="微软雅黑" panose="020B0503020204020204" pitchFamily="34" charset="-122"/>
              </a:rPr>
              <a:t>算法超参数选定后，要用“训练集</a:t>
            </a:r>
            <a:r>
              <a:rPr lang="en-US" altLang="zh-CN" dirty="0">
                <a:ea typeface="微软雅黑" panose="020B0503020204020204" pitchFamily="34" charset="-122"/>
              </a:rPr>
              <a:t>+</a:t>
            </a:r>
            <a:r>
              <a:rPr lang="zh-CN" altLang="en-US" dirty="0">
                <a:ea typeface="微软雅黑" panose="020B0503020204020204" pitchFamily="34" charset="-122"/>
              </a:rPr>
              <a:t>验证集”重新训练最终模型</a:t>
            </a:r>
          </a:p>
        </p:txBody>
      </p:sp>
    </p:spTree>
    <p:extLst>
      <p:ext uri="{BB962C8B-B14F-4D97-AF65-F5344CB8AC3E}">
        <p14:creationId xmlns:p14="http://schemas.microsoft.com/office/powerpoint/2010/main" val="426640007"/>
      </p:ext>
    </p:extLst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ea typeface="微软雅黑" panose="020B0503020204020204" pitchFamily="34" charset="-122"/>
              </a:rPr>
              <a:t>性能度量（</a:t>
            </a:r>
            <a:r>
              <a:rPr lang="en-US" altLang="zh-CN" sz="3600" dirty="0">
                <a:ea typeface="微软雅黑" panose="020B0503020204020204" pitchFamily="34" charset="-122"/>
              </a:rPr>
              <a:t>Performance measure</a:t>
            </a:r>
            <a:r>
              <a:rPr lang="zh-CN" altLang="en-US" sz="3600" dirty="0"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711200" y="1750272"/>
            <a:ext cx="10531070" cy="110062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ea typeface="微软雅黑" panose="020B0503020204020204" pitchFamily="34" charset="-122"/>
              </a:rPr>
              <a:t>性能度量是衡量模型泛化能力的评价标准，反映了任务的需求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25" y="4022062"/>
            <a:ext cx="4095238" cy="91428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25064" y="2896262"/>
            <a:ext cx="32817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000" dirty="0">
                <a:ea typeface="微软雅黑" panose="020B0503020204020204" pitchFamily="34" charset="-122"/>
              </a:rPr>
              <a:t>回归任务最常用的度量，均方误差（</a:t>
            </a:r>
            <a:r>
              <a:rPr lang="en-US" altLang="zh-CN" sz="2000" dirty="0">
                <a:ea typeface="微软雅黑" panose="020B0503020204020204" pitchFamily="34" charset="-122"/>
              </a:rPr>
              <a:t>MSE</a:t>
            </a:r>
            <a:r>
              <a:rPr lang="zh-CN" altLang="en-US" sz="2000" dirty="0">
                <a:ea typeface="微软雅黑" panose="020B0503020204020204" pitchFamily="34" charset="-122"/>
              </a:rPr>
              <a:t>）</a:t>
            </a:r>
            <a:endParaRPr lang="zh-CN" altLang="en-US" sz="2000" dirty="0"/>
          </a:p>
        </p:txBody>
      </p:sp>
      <p:sp>
        <p:nvSpPr>
          <p:cNvPr id="12" name="矩形 11"/>
          <p:cNvSpPr/>
          <p:nvPr/>
        </p:nvSpPr>
        <p:spPr>
          <a:xfrm>
            <a:off x="4411084" y="2896262"/>
            <a:ext cx="3281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000" dirty="0">
                <a:ea typeface="微软雅黑" panose="020B0503020204020204" pitchFamily="34" charset="-122"/>
              </a:rPr>
              <a:t>错误率</a:t>
            </a:r>
            <a:endParaRPr lang="zh-CN" altLang="en-US" sz="20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321" y="4043480"/>
            <a:ext cx="3714286" cy="771429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8403522" y="2896262"/>
            <a:ext cx="3281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000" dirty="0">
                <a:ea typeface="微软雅黑" panose="020B0503020204020204" pitchFamily="34" charset="-122"/>
              </a:rPr>
              <a:t>精度</a:t>
            </a:r>
            <a:endParaRPr lang="zh-CN" altLang="en-US" sz="20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106" y="3776813"/>
            <a:ext cx="4028571" cy="1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154683"/>
      </p:ext>
    </p:extLst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ea typeface="微软雅黑" panose="020B0503020204020204" pitchFamily="34" charset="-122"/>
              </a:rPr>
              <a:t>查准率 </a:t>
            </a:r>
            <a:r>
              <a:rPr lang="en-US" altLang="zh-CN" sz="3600" dirty="0">
                <a:ea typeface="微软雅黑" panose="020B0503020204020204" pitchFamily="34" charset="-122"/>
              </a:rPr>
              <a:t>vs. </a:t>
            </a:r>
            <a:r>
              <a:rPr lang="zh-CN" altLang="en-US" sz="3600" dirty="0">
                <a:ea typeface="微软雅黑" panose="020B0503020204020204" pitchFamily="34" charset="-122"/>
              </a:rPr>
              <a:t>查全率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711200" y="1750272"/>
            <a:ext cx="10531070" cy="398302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ea typeface="微软雅黑" panose="020B0503020204020204" pitchFamily="34" charset="-122"/>
              </a:rPr>
              <a:t>Precision vs. Recall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035" y="2699305"/>
            <a:ext cx="4771429" cy="230476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810" y="3042162"/>
            <a:ext cx="2561905" cy="1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69724"/>
      </p:ext>
    </p:extLst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ea typeface="微软雅黑" panose="020B0503020204020204" pitchFamily="34" charset="-122"/>
              </a:rPr>
              <a:t>PR</a:t>
            </a:r>
            <a:r>
              <a:rPr lang="zh-CN" altLang="en-US" sz="3600" dirty="0">
                <a:ea typeface="微软雅黑" panose="020B0503020204020204" pitchFamily="34" charset="-122"/>
              </a:rPr>
              <a:t>图， </a:t>
            </a:r>
            <a:r>
              <a:rPr lang="en-US" altLang="zh-CN" sz="3600" dirty="0">
                <a:ea typeface="微软雅黑" panose="020B0503020204020204" pitchFamily="34" charset="-122"/>
              </a:rPr>
              <a:t>BEP</a:t>
            </a:r>
            <a:r>
              <a:rPr lang="zh-CN" altLang="en-US" sz="3600" dirty="0">
                <a:ea typeface="微软雅黑" panose="020B0503020204020204" pitchFamily="34" charset="-122"/>
              </a:rPr>
              <a:t>（</a:t>
            </a:r>
            <a:r>
              <a:rPr lang="en-US" altLang="zh-CN" sz="3600" dirty="0">
                <a:ea typeface="微软雅黑" panose="020B0503020204020204" pitchFamily="34" charset="-122"/>
              </a:rPr>
              <a:t>Break-Event Point</a:t>
            </a:r>
            <a:r>
              <a:rPr lang="zh-CN" altLang="en-US" sz="3600" dirty="0"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711200" y="1750272"/>
            <a:ext cx="10531070" cy="398302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1801851"/>
            <a:ext cx="5009524" cy="396190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725731" y="224815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怎么画出左图？根据所有测试样本属于正类的概率进行排序</a:t>
            </a:r>
            <a:endParaRPr lang="en-US" altLang="zh-CN" sz="24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725731" y="3661802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根据</a:t>
            </a:r>
            <a:r>
              <a:rPr lang="en-US" altLang="zh-CN" sz="2400" dirty="0">
                <a:solidFill>
                  <a:prstClr val="black"/>
                </a:solidFill>
                <a:ea typeface="微软雅黑" panose="020B0503020204020204" pitchFamily="34" charset="-122"/>
              </a:rPr>
              <a:t>PR</a:t>
            </a:r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图，学习器</a:t>
            </a:r>
            <a:r>
              <a:rPr lang="en-US" altLang="zh-CN" sz="2400" dirty="0">
                <a:solidFill>
                  <a:prstClr val="black"/>
                </a:solidFill>
                <a:ea typeface="微软雅黑" panose="020B0503020204020204" pitchFamily="34" charset="-122"/>
              </a:rPr>
              <a:t>A</a:t>
            </a:r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和学习器</a:t>
            </a:r>
            <a:r>
              <a:rPr lang="en-US" altLang="zh-CN" sz="2400" dirty="0">
                <a:solidFill>
                  <a:prstClr val="black"/>
                </a:solidFill>
                <a:ea typeface="微软雅黑" panose="020B0503020204020204" pitchFamily="34" charset="-122"/>
              </a:rPr>
              <a:t>B</a:t>
            </a:r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难以区分优劣</a:t>
            </a:r>
            <a:endParaRPr lang="en-US" altLang="zh-CN" sz="24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720724" y="4811580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根据</a:t>
            </a:r>
            <a:r>
              <a:rPr lang="en-US" altLang="zh-CN" sz="2400" dirty="0">
                <a:solidFill>
                  <a:prstClr val="black"/>
                </a:solidFill>
                <a:ea typeface="微软雅黑" panose="020B0503020204020204" pitchFamily="34" charset="-122"/>
              </a:rPr>
              <a:t>BEP</a:t>
            </a:r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（对应</a:t>
            </a:r>
            <a:r>
              <a:rPr lang="en-US" altLang="zh-CN" sz="2400" dirty="0">
                <a:solidFill>
                  <a:prstClr val="black"/>
                </a:solidFill>
                <a:ea typeface="微软雅黑" panose="020B0503020204020204" pitchFamily="34" charset="-122"/>
              </a:rPr>
              <a:t>EER</a:t>
            </a:r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），</a:t>
            </a:r>
            <a:r>
              <a:rPr lang="en-US" altLang="zh-CN" sz="2400" dirty="0">
                <a:solidFill>
                  <a:prstClr val="black"/>
                </a:solidFill>
                <a:ea typeface="微软雅黑" panose="020B0503020204020204" pitchFamily="34" charset="-122"/>
              </a:rPr>
              <a:t>A</a:t>
            </a:r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优于</a:t>
            </a:r>
            <a:r>
              <a:rPr lang="en-US" altLang="zh-CN" sz="2400" dirty="0">
                <a:solidFill>
                  <a:prstClr val="black"/>
                </a:solidFill>
                <a:ea typeface="微软雅黑" panose="020B0503020204020204" pitchFamily="34" charset="-122"/>
              </a:rPr>
              <a:t>B</a:t>
            </a:r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优于</a:t>
            </a:r>
            <a:r>
              <a:rPr lang="en-US" altLang="zh-CN" sz="2400" dirty="0">
                <a:solidFill>
                  <a:prstClr val="black"/>
                </a:solidFill>
                <a:ea typeface="微软雅黑" panose="020B0503020204020204" pitchFamily="34" charset="-122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557985284"/>
      </p:ext>
    </p:extLst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ea typeface="微软雅黑" panose="020B0503020204020204" pitchFamily="34" charset="-122"/>
              </a:rPr>
              <a:t>F1</a:t>
            </a:r>
            <a:endParaRPr lang="zh-CN" altLang="en-US" sz="3600" dirty="0">
              <a:ea typeface="微软雅黑" panose="020B0503020204020204" pitchFamily="34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711200" y="1750272"/>
            <a:ext cx="10531070" cy="398302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55" y="2541170"/>
            <a:ext cx="4914286" cy="91428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26540" y="1813969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zh-CN" sz="2400" dirty="0">
                <a:solidFill>
                  <a:prstClr val="black"/>
                </a:solidFill>
                <a:ea typeface="微软雅黑" panose="020B0503020204020204" pitchFamily="34" charset="-122"/>
              </a:rPr>
              <a:t>F1</a:t>
            </a:r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度量比</a:t>
            </a:r>
            <a:r>
              <a:rPr lang="en-US" altLang="zh-CN" sz="2400" dirty="0">
                <a:solidFill>
                  <a:prstClr val="black"/>
                </a:solidFill>
                <a:ea typeface="微软雅黑" panose="020B0503020204020204" pitchFamily="34" charset="-122"/>
              </a:rPr>
              <a:t>BEP</a:t>
            </a:r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更常用</a:t>
            </a:r>
            <a:endParaRPr lang="en-US" altLang="zh-CN" sz="24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512" y="4536827"/>
            <a:ext cx="2780952" cy="76190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026930" y="3837040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若对查准率</a:t>
            </a:r>
            <a:r>
              <a:rPr lang="en-US" altLang="zh-CN" sz="2400" dirty="0">
                <a:solidFill>
                  <a:prstClr val="black"/>
                </a:solidFill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查全率有不同偏好</a:t>
            </a:r>
            <a:endParaRPr lang="en-US" altLang="zh-CN" sz="24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2930355"/>
      </p:ext>
    </p:extLst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ea typeface="微软雅黑" panose="020B0503020204020204" pitchFamily="34" charset="-122"/>
              </a:rPr>
              <a:t>ROC</a:t>
            </a:r>
            <a:r>
              <a:rPr lang="zh-CN" altLang="en-US" sz="3600" dirty="0">
                <a:ea typeface="微软雅黑" panose="020B0503020204020204" pitchFamily="34" charset="-122"/>
              </a:rPr>
              <a:t>，</a:t>
            </a:r>
            <a:r>
              <a:rPr lang="en-US" altLang="zh-CN" sz="3600" dirty="0">
                <a:ea typeface="微软雅黑" panose="020B0503020204020204" pitchFamily="34" charset="-122"/>
              </a:rPr>
              <a:t>AUC</a:t>
            </a:r>
            <a:endParaRPr lang="zh-CN" altLang="en-US" sz="3600" dirty="0">
              <a:ea typeface="微软雅黑" panose="020B0503020204020204" pitchFamily="34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711200" y="1750272"/>
            <a:ext cx="10531070" cy="398302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055" y="1603167"/>
            <a:ext cx="8542857" cy="418095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36" y="3458310"/>
            <a:ext cx="2504762" cy="1600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04132" y="2188793"/>
            <a:ext cx="22144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真正例率</a:t>
            </a:r>
            <a:r>
              <a:rPr lang="en-US" altLang="zh-CN" sz="2400" dirty="0">
                <a:solidFill>
                  <a:prstClr val="black"/>
                </a:solidFill>
                <a:ea typeface="微软雅黑" panose="020B0503020204020204" pitchFamily="34" charset="-122"/>
              </a:rPr>
              <a:t>TPR</a:t>
            </a:r>
          </a:p>
          <a:p>
            <a:pPr lvl="0"/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假正例率</a:t>
            </a:r>
            <a:r>
              <a:rPr lang="en-US" altLang="zh-CN" sz="2400" dirty="0">
                <a:solidFill>
                  <a:prstClr val="black"/>
                </a:solidFill>
                <a:ea typeface="微软雅黑" panose="020B0503020204020204" pitchFamily="34" charset="-122"/>
              </a:rPr>
              <a:t>FPR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8512" y="5602619"/>
            <a:ext cx="4076190" cy="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56919"/>
      </p:ext>
    </p:extLst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机器学习无处不在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2" descr="https://timgsa.baidu.com/timg?image&amp;quality=80&amp;size=b9999_10000&amp;sec=1505474508554&amp;di=d8e77f1fffa1c87d241fc1f8425124cb&amp;imgtype=0&amp;src=http%3A%2F%2Fwww.kuqin.com%2Fupimg%2Fallimg%2F120716%2F1F2294324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86" y="1854395"/>
            <a:ext cx="2491132" cy="138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189" y="1685765"/>
            <a:ext cx="3077546" cy="15746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935" y="1838332"/>
            <a:ext cx="1454231" cy="121550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830" y="3537550"/>
            <a:ext cx="2438697" cy="2410082"/>
          </a:xfrm>
          <a:prstGeom prst="rect">
            <a:avLst/>
          </a:prstGeom>
        </p:spPr>
      </p:pic>
      <p:pic>
        <p:nvPicPr>
          <p:cNvPr id="11" name="Picture 4" descr="“Alexa 的智能音箱”的图片搜索结果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6428" y="1838332"/>
            <a:ext cx="2189085" cy="126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“缤果盒子”的图片搜索结果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982" y="3672972"/>
            <a:ext cx="2351817" cy="141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屏幕截图: Splash Scree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212" y="3464948"/>
            <a:ext cx="2181011" cy="130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万里云活动,阿里健康,万里云,Doctor You,人工智能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3997" y="4903225"/>
            <a:ext cx="2044635" cy="152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“Driverless Car”的图片搜索结果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3" t="484" r="9529"/>
          <a:stretch/>
        </p:blipFill>
        <p:spPr bwMode="auto">
          <a:xfrm>
            <a:off x="3588501" y="3611623"/>
            <a:ext cx="2614853" cy="158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33063" y="5441651"/>
            <a:ext cx="1790476" cy="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94188"/>
      </p:ext>
    </p:extLst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ea typeface="微软雅黑" panose="020B0503020204020204" pitchFamily="34" charset="-122"/>
              </a:rPr>
              <a:t>非均等代价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711200" y="1750272"/>
            <a:ext cx="10531070" cy="398302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735" y="2990417"/>
            <a:ext cx="5580952" cy="211428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367" y="3466412"/>
            <a:ext cx="3380952" cy="191428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11200" y="2036075"/>
            <a:ext cx="44572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有时候，犯不同的错误往往会造成不同程度的损失，因此需要考虑非均等代价（</a:t>
            </a:r>
            <a:r>
              <a:rPr lang="en-US" altLang="zh-CN" sz="2400" dirty="0">
                <a:solidFill>
                  <a:prstClr val="black"/>
                </a:solidFill>
                <a:ea typeface="微软雅黑" panose="020B0503020204020204" pitchFamily="34" charset="-122"/>
              </a:rPr>
              <a:t>unequal cost</a:t>
            </a:r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）</a:t>
            </a:r>
            <a:endParaRPr lang="en-US" altLang="zh-CN" sz="24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211215" y="2199534"/>
            <a:ext cx="50310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代价敏感型（</a:t>
            </a:r>
            <a:r>
              <a:rPr lang="en-US" altLang="zh-CN" sz="2400" dirty="0">
                <a:solidFill>
                  <a:prstClr val="black"/>
                </a:solidFill>
                <a:ea typeface="微软雅黑" panose="020B0503020204020204" pitchFamily="34" charset="-122"/>
              </a:rPr>
              <a:t>cost-sensitive</a:t>
            </a:r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）错误率</a:t>
            </a:r>
            <a:endParaRPr lang="en-US" altLang="zh-CN" sz="24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3091893"/>
      </p:ext>
    </p:extLst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812801" y="3044950"/>
            <a:ext cx="108712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ea typeface="微软雅黑" panose="020B0503020204020204" pitchFamily="34" charset="-122"/>
              </a:rPr>
              <a:t>线性模型</a:t>
            </a:r>
          </a:p>
        </p:txBody>
      </p:sp>
    </p:spTree>
    <p:extLst>
      <p:ext uri="{BB962C8B-B14F-4D97-AF65-F5344CB8AC3E}">
        <p14:creationId xmlns:p14="http://schemas.microsoft.com/office/powerpoint/2010/main" val="1514736547"/>
      </p:ext>
    </p:extLst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ea typeface="微软雅黑" panose="020B0503020204020204" pitchFamily="34" charset="-122"/>
              </a:rPr>
              <a:t>线性模型（</a:t>
            </a:r>
            <a:r>
              <a:rPr lang="en-US" altLang="zh-CN" sz="3600" dirty="0">
                <a:ea typeface="微软雅黑" panose="020B0503020204020204" pitchFamily="34" charset="-122"/>
              </a:rPr>
              <a:t>linear model</a:t>
            </a:r>
            <a:r>
              <a:rPr lang="zh-CN" altLang="en-US" sz="3600" dirty="0"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711200" y="1750272"/>
            <a:ext cx="10531070" cy="398302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11201" y="4690006"/>
            <a:ext cx="71340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线性模型试图学得一个通过属性（特征）的线性组合来进行预测的函数</a:t>
            </a:r>
            <a:endParaRPr lang="en-US" altLang="zh-CN" sz="24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609" y="5517169"/>
            <a:ext cx="4754820" cy="5876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5348" y="3266162"/>
            <a:ext cx="1883297" cy="62384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8748756" y="2474758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向量形式：</a:t>
            </a:r>
            <a:endParaRPr lang="en-US" altLang="zh-CN" sz="24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775228" y="4104029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dirty="0">
                <a:solidFill>
                  <a:srgbClr val="FF0000"/>
                </a:solidFill>
                <a:ea typeface="微软雅黑" panose="020B0503020204020204" pitchFamily="34" charset="-122"/>
              </a:rPr>
              <a:t>简单，可解释性好</a:t>
            </a:r>
            <a:endParaRPr lang="en-US" altLang="zh-CN" sz="24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934025D-3A4D-4D66-B663-870542099A4E}"/>
              </a:ext>
            </a:extLst>
          </p:cNvPr>
          <p:cNvCxnSpPr>
            <a:cxnSpLocks/>
          </p:cNvCxnSpPr>
          <p:nvPr/>
        </p:nvCxnSpPr>
        <p:spPr>
          <a:xfrm>
            <a:off x="1123767" y="4119318"/>
            <a:ext cx="249127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749F4CF-D713-4774-AB69-954FC50A0F7E}"/>
              </a:ext>
            </a:extLst>
          </p:cNvPr>
          <p:cNvCxnSpPr>
            <a:cxnSpLocks/>
          </p:cNvCxnSpPr>
          <p:nvPr/>
        </p:nvCxnSpPr>
        <p:spPr>
          <a:xfrm flipH="1" flipV="1">
            <a:off x="1123767" y="1861310"/>
            <a:ext cx="18661" cy="22580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F06D3A4C-EB1A-416F-8F67-9C4EB41D61D3}"/>
              </a:ext>
            </a:extLst>
          </p:cNvPr>
          <p:cNvCxnSpPr>
            <a:cxnSpLocks/>
          </p:cNvCxnSpPr>
          <p:nvPr/>
        </p:nvCxnSpPr>
        <p:spPr>
          <a:xfrm>
            <a:off x="4214200" y="4153596"/>
            <a:ext cx="243529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FF7DDCC8-E7CC-473F-84FC-A5464BA98263}"/>
              </a:ext>
            </a:extLst>
          </p:cNvPr>
          <p:cNvCxnSpPr>
            <a:cxnSpLocks/>
          </p:cNvCxnSpPr>
          <p:nvPr/>
        </p:nvCxnSpPr>
        <p:spPr>
          <a:xfrm flipV="1">
            <a:off x="4214200" y="1895588"/>
            <a:ext cx="0" cy="22580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D630C2E5-CB9E-46A0-8DC6-C4E7B4794F08}"/>
              </a:ext>
            </a:extLst>
          </p:cNvPr>
          <p:cNvSpPr/>
          <p:nvPr/>
        </p:nvSpPr>
        <p:spPr>
          <a:xfrm>
            <a:off x="1646315" y="2495795"/>
            <a:ext cx="121241" cy="11196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9067AD6A-139A-4D34-BB53-F568CE99352E}"/>
              </a:ext>
            </a:extLst>
          </p:cNvPr>
          <p:cNvSpPr/>
          <p:nvPr/>
        </p:nvSpPr>
        <p:spPr>
          <a:xfrm>
            <a:off x="1406829" y="2752385"/>
            <a:ext cx="121241" cy="11196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B3046CE3-142A-4CD2-A319-BF10D150745C}"/>
              </a:ext>
            </a:extLst>
          </p:cNvPr>
          <p:cNvSpPr/>
          <p:nvPr/>
        </p:nvSpPr>
        <p:spPr>
          <a:xfrm>
            <a:off x="1960422" y="2845691"/>
            <a:ext cx="121241" cy="11196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9A180E8D-7E5B-4140-AA71-E5A4A621770D}"/>
              </a:ext>
            </a:extLst>
          </p:cNvPr>
          <p:cNvSpPr/>
          <p:nvPr/>
        </p:nvSpPr>
        <p:spPr>
          <a:xfrm>
            <a:off x="1585726" y="3111617"/>
            <a:ext cx="121241" cy="11196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E324703D-EBC1-41E5-96B9-5DDCFA7084E7}"/>
              </a:ext>
            </a:extLst>
          </p:cNvPr>
          <p:cNvSpPr/>
          <p:nvPr/>
        </p:nvSpPr>
        <p:spPr>
          <a:xfrm>
            <a:off x="1464485" y="3503503"/>
            <a:ext cx="121241" cy="11196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等腰三角形 23">
            <a:extLst>
              <a:ext uri="{FF2B5EF4-FFF2-40B4-BE49-F238E27FC236}">
                <a16:creationId xmlns:a16="http://schemas.microsoft.com/office/drawing/2014/main" id="{4BEE2A91-84FF-4710-9DEA-8504D5E85F0A}"/>
              </a:ext>
            </a:extLst>
          </p:cNvPr>
          <p:cNvSpPr/>
          <p:nvPr/>
        </p:nvSpPr>
        <p:spPr>
          <a:xfrm>
            <a:off x="2924642" y="2551777"/>
            <a:ext cx="121242" cy="149288"/>
          </a:xfrm>
          <a:prstGeom prst="triangl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等腰三角形 24">
            <a:extLst>
              <a:ext uri="{FF2B5EF4-FFF2-40B4-BE49-F238E27FC236}">
                <a16:creationId xmlns:a16="http://schemas.microsoft.com/office/drawing/2014/main" id="{662E9608-ABF2-4DB0-9775-0B7BB8DBB837}"/>
              </a:ext>
            </a:extLst>
          </p:cNvPr>
          <p:cNvSpPr/>
          <p:nvPr/>
        </p:nvSpPr>
        <p:spPr>
          <a:xfrm>
            <a:off x="2649442" y="3036973"/>
            <a:ext cx="121242" cy="149288"/>
          </a:xfrm>
          <a:prstGeom prst="triangl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等腰三角形 25">
            <a:extLst>
              <a:ext uri="{FF2B5EF4-FFF2-40B4-BE49-F238E27FC236}">
                <a16:creationId xmlns:a16="http://schemas.microsoft.com/office/drawing/2014/main" id="{C53CABCD-FE6B-407F-8945-D3FE724B9B88}"/>
              </a:ext>
            </a:extLst>
          </p:cNvPr>
          <p:cNvSpPr/>
          <p:nvPr/>
        </p:nvSpPr>
        <p:spPr>
          <a:xfrm>
            <a:off x="2959630" y="3092955"/>
            <a:ext cx="121242" cy="149288"/>
          </a:xfrm>
          <a:prstGeom prst="triangl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等腰三角形 26">
            <a:extLst>
              <a:ext uri="{FF2B5EF4-FFF2-40B4-BE49-F238E27FC236}">
                <a16:creationId xmlns:a16="http://schemas.microsoft.com/office/drawing/2014/main" id="{E9A75F13-8034-4787-914C-EAB0A930A3D4}"/>
              </a:ext>
            </a:extLst>
          </p:cNvPr>
          <p:cNvSpPr/>
          <p:nvPr/>
        </p:nvSpPr>
        <p:spPr>
          <a:xfrm>
            <a:off x="2369404" y="3354215"/>
            <a:ext cx="121242" cy="149288"/>
          </a:xfrm>
          <a:prstGeom prst="triangl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F61252D3-8869-48B4-B7DD-B877E619A515}"/>
              </a:ext>
            </a:extLst>
          </p:cNvPr>
          <p:cNvSpPr/>
          <p:nvPr/>
        </p:nvSpPr>
        <p:spPr>
          <a:xfrm>
            <a:off x="2931592" y="3559485"/>
            <a:ext cx="121242" cy="149288"/>
          </a:xfrm>
          <a:prstGeom prst="triangl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88052BC1-DB5E-42A6-B7C3-48223DBDAC81}"/>
              </a:ext>
            </a:extLst>
          </p:cNvPr>
          <p:cNvSpPr/>
          <p:nvPr/>
        </p:nvSpPr>
        <p:spPr>
          <a:xfrm>
            <a:off x="4570419" y="3369836"/>
            <a:ext cx="121241" cy="11196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0A763DFB-364A-43A8-8A19-4FC633769CF2}"/>
              </a:ext>
            </a:extLst>
          </p:cNvPr>
          <p:cNvSpPr/>
          <p:nvPr/>
        </p:nvSpPr>
        <p:spPr>
          <a:xfrm>
            <a:off x="4951493" y="3164557"/>
            <a:ext cx="121241" cy="11196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5012A4B1-2B13-4DD8-AFAC-DDD733A764AB}"/>
              </a:ext>
            </a:extLst>
          </p:cNvPr>
          <p:cNvSpPr/>
          <p:nvPr/>
        </p:nvSpPr>
        <p:spPr>
          <a:xfrm>
            <a:off x="5371225" y="3066590"/>
            <a:ext cx="121241" cy="11196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9B69C742-98DA-4B23-A15C-552EA8C1D429}"/>
              </a:ext>
            </a:extLst>
          </p:cNvPr>
          <p:cNvSpPr/>
          <p:nvPr/>
        </p:nvSpPr>
        <p:spPr>
          <a:xfrm>
            <a:off x="5821596" y="2912628"/>
            <a:ext cx="121241" cy="11196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EE932B77-802E-4F38-B327-E981D5A3E07F}"/>
              </a:ext>
            </a:extLst>
          </p:cNvPr>
          <p:cNvSpPr/>
          <p:nvPr/>
        </p:nvSpPr>
        <p:spPr>
          <a:xfrm>
            <a:off x="6193849" y="2702691"/>
            <a:ext cx="121241" cy="111964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ctr"/>
          <a:lstStyle/>
          <a:p>
            <a:pPr algn="ctr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746CF4EF-02E9-4195-A3ED-3927FE86B5AC}"/>
              </a:ext>
            </a:extLst>
          </p:cNvPr>
          <p:cNvCxnSpPr>
            <a:cxnSpLocks/>
          </p:cNvCxnSpPr>
          <p:nvPr/>
        </p:nvCxnSpPr>
        <p:spPr>
          <a:xfrm flipV="1">
            <a:off x="1759835" y="2103917"/>
            <a:ext cx="899514" cy="17821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D446C6E4-F467-4BCB-99B8-8F1AC9CB8897}"/>
              </a:ext>
            </a:extLst>
          </p:cNvPr>
          <p:cNvCxnSpPr>
            <a:cxnSpLocks/>
          </p:cNvCxnSpPr>
          <p:nvPr/>
        </p:nvCxnSpPr>
        <p:spPr>
          <a:xfrm flipV="1">
            <a:off x="4396147" y="2678027"/>
            <a:ext cx="2071395" cy="8584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5671B187-4582-4105-BF85-5673EE1392A1}"/>
              </a:ext>
            </a:extLst>
          </p:cNvPr>
          <p:cNvSpPr txBox="1"/>
          <p:nvPr/>
        </p:nvSpPr>
        <p:spPr>
          <a:xfrm>
            <a:off x="2905148" y="1759049"/>
            <a:ext cx="1035586" cy="4616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49C935E-5A51-4692-BF18-0544EA09B952}"/>
              </a:ext>
            </a:extLst>
          </p:cNvPr>
          <p:cNvSpPr txBox="1"/>
          <p:nvPr/>
        </p:nvSpPr>
        <p:spPr>
          <a:xfrm>
            <a:off x="5936638" y="1793439"/>
            <a:ext cx="1035586" cy="46166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回归</a:t>
            </a:r>
          </a:p>
        </p:txBody>
      </p:sp>
    </p:spTree>
    <p:extLst>
      <p:ext uri="{BB962C8B-B14F-4D97-AF65-F5344CB8AC3E}">
        <p14:creationId xmlns:p14="http://schemas.microsoft.com/office/powerpoint/2010/main" val="2682598144"/>
      </p:ext>
    </p:extLst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ea typeface="微软雅黑" panose="020B0503020204020204" pitchFamily="34" charset="-122"/>
              </a:rPr>
              <a:t>线性回归（</a:t>
            </a:r>
            <a:r>
              <a:rPr lang="en-US" altLang="zh-CN" sz="3600" dirty="0">
                <a:ea typeface="微软雅黑" panose="020B0503020204020204" pitchFamily="34" charset="-122"/>
              </a:rPr>
              <a:t>linear regression</a:t>
            </a:r>
            <a:r>
              <a:rPr lang="zh-CN" altLang="en-US" sz="3600" dirty="0"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711200" y="1750272"/>
            <a:ext cx="10531070" cy="398302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200550" y="1876916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代价函数</a:t>
            </a:r>
            <a:endParaRPr lang="en-US" altLang="zh-CN" sz="24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167014" y="3397838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求解：</a:t>
            </a:r>
            <a:endParaRPr lang="en-US" altLang="zh-CN" sz="24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35" y="1880955"/>
            <a:ext cx="5283187" cy="67469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13" y="3703631"/>
            <a:ext cx="5095238" cy="1866667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711200" y="2898807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数据集的向量表示</a:t>
            </a:r>
            <a:endParaRPr lang="en-US" altLang="zh-CN" sz="24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7014" y="2337953"/>
            <a:ext cx="4057143" cy="82857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4059" y="5364614"/>
            <a:ext cx="2457143" cy="6000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4156" y="4034124"/>
            <a:ext cx="3142857" cy="390476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2630" y="4636964"/>
            <a:ext cx="2800000" cy="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46427"/>
      </p:ext>
    </p:extLst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ea typeface="微软雅黑" panose="020B0503020204020204" pitchFamily="34" charset="-122"/>
              </a:rPr>
              <a:t>逻辑回归（</a:t>
            </a:r>
            <a:r>
              <a:rPr lang="en-US" altLang="zh-CN" sz="3200" dirty="0">
                <a:ea typeface="微软雅黑" panose="020B0503020204020204" pitchFamily="34" charset="-122"/>
              </a:rPr>
              <a:t>logistic regression</a:t>
            </a:r>
            <a:r>
              <a:rPr lang="zh-CN" altLang="en-US" sz="3200" dirty="0">
                <a:ea typeface="微软雅黑" panose="020B0503020204020204" pitchFamily="34" charset="-122"/>
              </a:rPr>
              <a:t>）对数几率回归（西瓜书）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711200" y="1750272"/>
            <a:ext cx="10531070" cy="398302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21285" y="1758655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期待输出</a:t>
            </a:r>
            <a:endParaRPr lang="en-US" altLang="zh-CN" sz="24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210" y="1692953"/>
            <a:ext cx="5415105" cy="289954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570" y="1632344"/>
            <a:ext cx="1847619" cy="7142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570" y="2481102"/>
            <a:ext cx="2228571" cy="52381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226386" y="251217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线性模型实际输出</a:t>
            </a:r>
            <a:endParaRPr lang="en-US" altLang="zh-CN" sz="24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/>
          <a:srcRect b="9759"/>
          <a:stretch/>
        </p:blipFill>
        <p:spPr>
          <a:xfrm>
            <a:off x="1938092" y="3103444"/>
            <a:ext cx="2200000" cy="108289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1141" y="4432889"/>
            <a:ext cx="2685714" cy="1685714"/>
          </a:xfrm>
          <a:prstGeom prst="rect">
            <a:avLst/>
          </a:prstGeom>
        </p:spPr>
      </p:pic>
      <p:sp>
        <p:nvSpPr>
          <p:cNvPr id="14" name="爆炸形 1 13"/>
          <p:cNvSpPr/>
          <p:nvPr/>
        </p:nvSpPr>
        <p:spPr>
          <a:xfrm>
            <a:off x="7195975" y="4412575"/>
            <a:ext cx="3749756" cy="2425111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注意，这是分类算法</a:t>
            </a:r>
          </a:p>
        </p:txBody>
      </p:sp>
    </p:spTree>
    <p:extLst>
      <p:ext uri="{BB962C8B-B14F-4D97-AF65-F5344CB8AC3E}">
        <p14:creationId xmlns:p14="http://schemas.microsoft.com/office/powerpoint/2010/main" val="2846049956"/>
      </p:ext>
    </p:extLst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ea typeface="微软雅黑" panose="020B0503020204020204" pitchFamily="34" charset="-122"/>
              </a:rPr>
              <a:t>对数几率回归（西瓜书）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711200" y="1750272"/>
            <a:ext cx="10531070" cy="398302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06" y="2098308"/>
            <a:ext cx="3714997" cy="1455673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829791" y="2357880"/>
            <a:ext cx="1113745" cy="998530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93318" y="3902017"/>
            <a:ext cx="32985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几率（</a:t>
            </a:r>
            <a:r>
              <a:rPr lang="en-US" altLang="zh-CN" sz="2400" dirty="0">
                <a:solidFill>
                  <a:prstClr val="black"/>
                </a:solidFill>
                <a:ea typeface="微软雅黑" panose="020B0503020204020204" pitchFamily="34" charset="-122"/>
              </a:rPr>
              <a:t>odds</a:t>
            </a:r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），反映样本作为正例的可能性</a:t>
            </a:r>
            <a:endParaRPr lang="en-US" altLang="zh-CN" sz="24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pic>
        <p:nvPicPr>
          <p:cNvPr id="16" name="Picture 2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764" y="3893530"/>
            <a:ext cx="7214616" cy="651510"/>
          </a:xfrm>
          <a:prstGeom prst="rect">
            <a:avLst/>
          </a:prstGeom>
        </p:spPr>
      </p:pic>
      <p:pic>
        <p:nvPicPr>
          <p:cNvPr id="17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080" y="2755939"/>
            <a:ext cx="4169664" cy="65151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5189487" y="1825533"/>
            <a:ext cx="32985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损失函数：</a:t>
            </a:r>
            <a:endParaRPr lang="en-US" altLang="zh-CN" sz="24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9039083"/>
      </p:ext>
    </p:extLst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ea typeface="微软雅黑" panose="020B0503020204020204" pitchFamily="34" charset="-122"/>
              </a:rPr>
              <a:t>逻辑</a:t>
            </a:r>
            <a:r>
              <a:rPr lang="zh-CN" altLang="en-US" sz="3600" dirty="0" smtClean="0">
                <a:ea typeface="微软雅黑" panose="020B0503020204020204" pitchFamily="34" charset="-122"/>
              </a:rPr>
              <a:t>回归</a:t>
            </a:r>
            <a:r>
              <a:rPr lang="zh-CN" altLang="en-US" sz="3600" dirty="0">
                <a:ea typeface="微软雅黑" panose="020B0503020204020204" pitchFamily="34" charset="-122"/>
              </a:rPr>
              <a:t>如何求解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640" y="1559554"/>
            <a:ext cx="9297148" cy="469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21146"/>
      </p:ext>
    </p:extLst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ea typeface="微软雅黑" panose="020B0503020204020204" pitchFamily="34" charset="-122"/>
              </a:rPr>
              <a:t>梯度下降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4" name="TextBox 9"/>
          <p:cNvSpPr txBox="1"/>
          <p:nvPr/>
        </p:nvSpPr>
        <p:spPr>
          <a:xfrm>
            <a:off x="923117" y="1700775"/>
            <a:ext cx="405931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dirty="0"/>
              <a:t>Have some function</a:t>
            </a:r>
          </a:p>
        </p:txBody>
      </p:sp>
      <p:pic>
        <p:nvPicPr>
          <p:cNvPr id="19" name="Picture 4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790" y="1817615"/>
            <a:ext cx="1740656" cy="495219"/>
          </a:xfrm>
          <a:prstGeom prst="rect">
            <a:avLst/>
          </a:prstGeom>
        </p:spPr>
      </p:pic>
      <p:sp>
        <p:nvSpPr>
          <p:cNvPr id="20" name="TextBox 43"/>
          <p:cNvSpPr txBox="1"/>
          <p:nvPr/>
        </p:nvSpPr>
        <p:spPr>
          <a:xfrm>
            <a:off x="7110802" y="1713878"/>
            <a:ext cx="1340239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dirty="0"/>
              <a:t>Want </a:t>
            </a:r>
          </a:p>
        </p:txBody>
      </p:sp>
      <p:pic>
        <p:nvPicPr>
          <p:cNvPr id="21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041" y="1716695"/>
            <a:ext cx="2768049" cy="757611"/>
          </a:xfrm>
          <a:prstGeom prst="rect">
            <a:avLst/>
          </a:prstGeom>
        </p:spPr>
      </p:pic>
      <p:sp>
        <p:nvSpPr>
          <p:cNvPr id="22" name="TextBox 14"/>
          <p:cNvSpPr txBox="1"/>
          <p:nvPr/>
        </p:nvSpPr>
        <p:spPr>
          <a:xfrm>
            <a:off x="719299" y="2258784"/>
            <a:ext cx="11329475" cy="3915682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733" b="1" dirty="0"/>
              <a:t>Outline:</a:t>
            </a:r>
          </a:p>
          <a:p>
            <a:pPr marL="1066773" lvl="1" indent="-457189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733" dirty="0"/>
              <a:t>Start with some</a:t>
            </a:r>
          </a:p>
          <a:p>
            <a:pPr marL="1066773" lvl="1" indent="-457189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733" dirty="0"/>
              <a:t>Keep changing              to reduce                     until we hopefully end up at a minimum</a:t>
            </a:r>
          </a:p>
        </p:txBody>
      </p:sp>
      <p:pic>
        <p:nvPicPr>
          <p:cNvPr id="23" name="Picture 4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020" y="3634693"/>
            <a:ext cx="1062483" cy="452120"/>
          </a:xfrm>
          <a:prstGeom prst="rect">
            <a:avLst/>
          </a:prstGeom>
          <a:ln>
            <a:noFill/>
          </a:ln>
        </p:spPr>
      </p:pic>
      <p:pic>
        <p:nvPicPr>
          <p:cNvPr id="24" name="Picture 4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380" y="4476240"/>
            <a:ext cx="1774573" cy="504868"/>
          </a:xfrm>
          <a:prstGeom prst="rect">
            <a:avLst/>
          </a:prstGeom>
          <a:ln>
            <a:noFill/>
          </a:ln>
        </p:spPr>
      </p:pic>
      <p:pic>
        <p:nvPicPr>
          <p:cNvPr id="25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100" y="4483053"/>
            <a:ext cx="1062483" cy="45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917802"/>
      </p:ext>
    </p:extLst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2800" y="681038"/>
            <a:ext cx="10236200" cy="537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7191" name="AutoShape 7"/>
          <p:cNvSpPr>
            <a:spLocks noChangeArrowheads="1"/>
          </p:cNvSpPr>
          <p:nvPr/>
        </p:nvSpPr>
        <p:spPr bwMode="auto">
          <a:xfrm>
            <a:off x="5054600" y="2698749"/>
            <a:ext cx="304800" cy="22860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77192" name="AutoShape 8"/>
          <p:cNvSpPr>
            <a:spLocks noChangeArrowheads="1"/>
          </p:cNvSpPr>
          <p:nvPr/>
        </p:nvSpPr>
        <p:spPr bwMode="auto">
          <a:xfrm>
            <a:off x="5105400" y="2989261"/>
            <a:ext cx="304800" cy="22860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77193" name="AutoShape 9"/>
          <p:cNvSpPr>
            <a:spLocks noChangeArrowheads="1"/>
          </p:cNvSpPr>
          <p:nvPr/>
        </p:nvSpPr>
        <p:spPr bwMode="auto">
          <a:xfrm>
            <a:off x="5080000" y="3284536"/>
            <a:ext cx="304800" cy="22860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77194" name="AutoShape 10"/>
          <p:cNvSpPr>
            <a:spLocks noChangeArrowheads="1"/>
          </p:cNvSpPr>
          <p:nvPr/>
        </p:nvSpPr>
        <p:spPr bwMode="auto">
          <a:xfrm>
            <a:off x="4775200" y="3589336"/>
            <a:ext cx="304800" cy="22860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77195" name="AutoShape 11"/>
          <p:cNvSpPr>
            <a:spLocks noChangeArrowheads="1"/>
          </p:cNvSpPr>
          <p:nvPr/>
        </p:nvSpPr>
        <p:spPr bwMode="auto">
          <a:xfrm>
            <a:off x="4876800" y="3894136"/>
            <a:ext cx="304800" cy="22860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77196" name="AutoShape 12"/>
          <p:cNvSpPr>
            <a:spLocks noChangeArrowheads="1"/>
          </p:cNvSpPr>
          <p:nvPr/>
        </p:nvSpPr>
        <p:spPr bwMode="auto">
          <a:xfrm>
            <a:off x="5283200" y="3970336"/>
            <a:ext cx="304800" cy="22860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77197" name="AutoShape 13"/>
          <p:cNvSpPr>
            <a:spLocks noChangeArrowheads="1"/>
          </p:cNvSpPr>
          <p:nvPr/>
        </p:nvSpPr>
        <p:spPr bwMode="auto">
          <a:xfrm>
            <a:off x="5486400" y="4198936"/>
            <a:ext cx="304800" cy="22860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77198" name="AutoShape 14"/>
          <p:cNvSpPr>
            <a:spLocks noChangeArrowheads="1"/>
          </p:cNvSpPr>
          <p:nvPr/>
        </p:nvSpPr>
        <p:spPr bwMode="auto">
          <a:xfrm>
            <a:off x="5384800" y="4503736"/>
            <a:ext cx="304800" cy="22860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>
              <a:solidFill>
                <a:prstClr val="black"/>
              </a:solidFill>
            </a:endParaRPr>
          </a:p>
        </p:txBody>
      </p:sp>
      <p:cxnSp>
        <p:nvCxnSpPr>
          <p:cNvPr id="477199" name="AutoShape 15"/>
          <p:cNvCxnSpPr>
            <a:cxnSpLocks noChangeShapeType="1"/>
          </p:cNvCxnSpPr>
          <p:nvPr/>
        </p:nvCxnSpPr>
        <p:spPr bwMode="auto">
          <a:xfrm>
            <a:off x="4923367" y="3703636"/>
            <a:ext cx="101600" cy="3048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0" name="AutoShape 16"/>
          <p:cNvCxnSpPr>
            <a:cxnSpLocks noChangeShapeType="1"/>
          </p:cNvCxnSpPr>
          <p:nvPr/>
        </p:nvCxnSpPr>
        <p:spPr bwMode="auto">
          <a:xfrm flipH="1">
            <a:off x="4923367" y="3398836"/>
            <a:ext cx="304800" cy="3048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1" name="AutoShape 17"/>
          <p:cNvCxnSpPr>
            <a:cxnSpLocks noChangeShapeType="1"/>
          </p:cNvCxnSpPr>
          <p:nvPr/>
        </p:nvCxnSpPr>
        <p:spPr bwMode="auto">
          <a:xfrm>
            <a:off x="5033433" y="4008436"/>
            <a:ext cx="406400" cy="762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2" name="AutoShape 18"/>
          <p:cNvCxnSpPr>
            <a:cxnSpLocks noChangeShapeType="1"/>
          </p:cNvCxnSpPr>
          <p:nvPr/>
        </p:nvCxnSpPr>
        <p:spPr bwMode="auto">
          <a:xfrm>
            <a:off x="5425017" y="4084636"/>
            <a:ext cx="203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3" name="AutoShape 19"/>
          <p:cNvCxnSpPr>
            <a:cxnSpLocks noChangeShapeType="1"/>
          </p:cNvCxnSpPr>
          <p:nvPr/>
        </p:nvCxnSpPr>
        <p:spPr bwMode="auto">
          <a:xfrm flipH="1">
            <a:off x="5526617" y="4313236"/>
            <a:ext cx="101600" cy="3048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7204" name="Line 20"/>
          <p:cNvSpPr>
            <a:spLocks noChangeShapeType="1"/>
          </p:cNvSpPr>
          <p:nvPr/>
        </p:nvSpPr>
        <p:spPr bwMode="auto">
          <a:xfrm>
            <a:off x="5207002" y="2813049"/>
            <a:ext cx="57151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77205" name="Line 21"/>
          <p:cNvSpPr>
            <a:spLocks noChangeShapeType="1"/>
          </p:cNvSpPr>
          <p:nvPr/>
        </p:nvSpPr>
        <p:spPr bwMode="auto">
          <a:xfrm flipH="1">
            <a:off x="5232402" y="3113087"/>
            <a:ext cx="31751" cy="2809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50196" name="Text Box 22"/>
          <p:cNvSpPr txBox="1">
            <a:spLocks noChangeArrowheads="1"/>
          </p:cNvSpPr>
          <p:nvPr/>
        </p:nvSpPr>
        <p:spPr bwMode="auto">
          <a:xfrm>
            <a:off x="9029701" y="4953000"/>
            <a:ext cx="4475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sz="2400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sz="2400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0197" name="Text Box 23"/>
          <p:cNvSpPr txBox="1">
            <a:spLocks noChangeArrowheads="1"/>
          </p:cNvSpPr>
          <p:nvPr/>
        </p:nvSpPr>
        <p:spPr bwMode="auto">
          <a:xfrm>
            <a:off x="3668184" y="5332413"/>
            <a:ext cx="4475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sz="2400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sz="2400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795048" y="3173094"/>
            <a:ext cx="107112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J(</a:t>
            </a:r>
            <a:r>
              <a:rPr lang="en-US" sz="24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sz="2400" baseline="-250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r>
              <a:rPr lang="en-US" sz="24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,</a:t>
            </a:r>
            <a:r>
              <a:rPr lang="en-US" sz="2400" baseline="-250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r>
              <a:rPr lang="en-US" sz="2400" dirty="0">
                <a:solidFill>
                  <a:prstClr val="black"/>
                </a:solidFill>
              </a:rPr>
              <a:t>)</a:t>
            </a:r>
            <a:endParaRPr lang="en-US" sz="2400" baseline="-25000" dirty="0">
              <a:solidFill>
                <a:prstClr val="black"/>
              </a:solidFill>
              <a:latin typeface="Symbol" pitchFamily="18" charset="2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323988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91" grpId="0" animBg="1"/>
      <p:bldP spid="477192" grpId="0" animBg="1"/>
      <p:bldP spid="477193" grpId="0" animBg="1"/>
      <p:bldP spid="477194" grpId="0" animBg="1"/>
      <p:bldP spid="477195" grpId="0" animBg="1"/>
      <p:bldP spid="477196" grpId="0" animBg="1"/>
      <p:bldP spid="477197" grpId="0" animBg="1"/>
      <p:bldP spid="477198" grpId="0" animBg="1"/>
      <p:bldP spid="477204" grpId="0" animBg="1"/>
      <p:bldP spid="47720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2800" y="681038"/>
            <a:ext cx="10236200" cy="537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3668184" y="5324476"/>
            <a:ext cx="4475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sz="2400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sz="2400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1205" name="Text Box 5"/>
          <p:cNvSpPr txBox="1">
            <a:spLocks noChangeArrowheads="1"/>
          </p:cNvSpPr>
          <p:nvPr/>
        </p:nvSpPr>
        <p:spPr bwMode="auto">
          <a:xfrm>
            <a:off x="9029701" y="4945062"/>
            <a:ext cx="4475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sz="2400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sz="2400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479239" name="AutoShape 7"/>
          <p:cNvSpPr>
            <a:spLocks noChangeArrowheads="1"/>
          </p:cNvSpPr>
          <p:nvPr/>
        </p:nvSpPr>
        <p:spPr bwMode="auto">
          <a:xfrm>
            <a:off x="5314951" y="2566987"/>
            <a:ext cx="304800" cy="22860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79240" name="AutoShape 8"/>
          <p:cNvSpPr>
            <a:spLocks noChangeArrowheads="1"/>
          </p:cNvSpPr>
          <p:nvPr/>
        </p:nvSpPr>
        <p:spPr bwMode="auto">
          <a:xfrm>
            <a:off x="5657851" y="2876549"/>
            <a:ext cx="304800" cy="22860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79241" name="AutoShape 9"/>
          <p:cNvSpPr>
            <a:spLocks noChangeArrowheads="1"/>
          </p:cNvSpPr>
          <p:nvPr/>
        </p:nvSpPr>
        <p:spPr bwMode="auto">
          <a:xfrm>
            <a:off x="6038851" y="3000373"/>
            <a:ext cx="304800" cy="22860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79242" name="AutoShape 10"/>
          <p:cNvSpPr>
            <a:spLocks noChangeArrowheads="1"/>
          </p:cNvSpPr>
          <p:nvPr/>
        </p:nvSpPr>
        <p:spPr bwMode="auto">
          <a:xfrm>
            <a:off x="6502400" y="3276599"/>
            <a:ext cx="304800" cy="22860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79243" name="AutoShape 11"/>
          <p:cNvSpPr>
            <a:spLocks noChangeArrowheads="1"/>
          </p:cNvSpPr>
          <p:nvPr/>
        </p:nvSpPr>
        <p:spPr bwMode="auto">
          <a:xfrm>
            <a:off x="7010400" y="3505199"/>
            <a:ext cx="304800" cy="22860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79244" name="AutoShape 12"/>
          <p:cNvSpPr>
            <a:spLocks noChangeArrowheads="1"/>
          </p:cNvSpPr>
          <p:nvPr/>
        </p:nvSpPr>
        <p:spPr bwMode="auto">
          <a:xfrm>
            <a:off x="7518400" y="3657599"/>
            <a:ext cx="304800" cy="22860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79245" name="AutoShape 13"/>
          <p:cNvSpPr>
            <a:spLocks noChangeArrowheads="1"/>
          </p:cNvSpPr>
          <p:nvPr/>
        </p:nvSpPr>
        <p:spPr bwMode="auto">
          <a:xfrm>
            <a:off x="8026400" y="3809999"/>
            <a:ext cx="304800" cy="22860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>
              <a:solidFill>
                <a:prstClr val="black"/>
              </a:solidFill>
            </a:endParaRPr>
          </a:p>
        </p:txBody>
      </p:sp>
      <p:cxnSp>
        <p:nvCxnSpPr>
          <p:cNvPr id="479246" name="AutoShape 14"/>
          <p:cNvCxnSpPr>
            <a:cxnSpLocks noChangeShapeType="1"/>
          </p:cNvCxnSpPr>
          <p:nvPr/>
        </p:nvCxnSpPr>
        <p:spPr bwMode="auto">
          <a:xfrm>
            <a:off x="6635751" y="3390899"/>
            <a:ext cx="5080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9247" name="AutoShape 15"/>
          <p:cNvCxnSpPr>
            <a:cxnSpLocks noChangeShapeType="1"/>
          </p:cNvCxnSpPr>
          <p:nvPr/>
        </p:nvCxnSpPr>
        <p:spPr bwMode="auto">
          <a:xfrm>
            <a:off x="7158567" y="3619499"/>
            <a:ext cx="508000" cy="1524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9248" name="AutoShape 16"/>
          <p:cNvCxnSpPr>
            <a:cxnSpLocks noChangeShapeType="1"/>
          </p:cNvCxnSpPr>
          <p:nvPr/>
        </p:nvCxnSpPr>
        <p:spPr bwMode="auto">
          <a:xfrm>
            <a:off x="7666567" y="3771899"/>
            <a:ext cx="508000" cy="1524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9249" name="Line 17"/>
          <p:cNvSpPr>
            <a:spLocks noChangeShapeType="1"/>
          </p:cNvSpPr>
          <p:nvPr/>
        </p:nvSpPr>
        <p:spPr bwMode="auto">
          <a:xfrm>
            <a:off x="5467351" y="2686049"/>
            <a:ext cx="330200" cy="30003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79250" name="Line 18"/>
          <p:cNvSpPr>
            <a:spLocks noChangeShapeType="1"/>
          </p:cNvSpPr>
          <p:nvPr/>
        </p:nvSpPr>
        <p:spPr bwMode="auto">
          <a:xfrm>
            <a:off x="5797551" y="2990849"/>
            <a:ext cx="387349" cy="13335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79251" name="AutoShape 19"/>
          <p:cNvSpPr>
            <a:spLocks noChangeArrowheads="1"/>
          </p:cNvSpPr>
          <p:nvPr/>
        </p:nvSpPr>
        <p:spPr bwMode="auto">
          <a:xfrm>
            <a:off x="5054600" y="2690812"/>
            <a:ext cx="304800" cy="22860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79252" name="Line 20"/>
          <p:cNvSpPr>
            <a:spLocks noChangeShapeType="1"/>
          </p:cNvSpPr>
          <p:nvPr/>
        </p:nvSpPr>
        <p:spPr bwMode="auto">
          <a:xfrm>
            <a:off x="6191253" y="3128964"/>
            <a:ext cx="444500" cy="2619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795048" y="3177857"/>
            <a:ext cx="107112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J(</a:t>
            </a:r>
            <a:r>
              <a:rPr lang="en-US" sz="24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sz="2400" baseline="-250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r>
              <a:rPr lang="en-US" sz="24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,</a:t>
            </a:r>
            <a:r>
              <a:rPr lang="en-US" sz="2400" baseline="-250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r>
              <a:rPr lang="en-US" sz="2400" dirty="0">
                <a:solidFill>
                  <a:prstClr val="black"/>
                </a:solidFill>
              </a:rPr>
              <a:t>)</a:t>
            </a:r>
            <a:endParaRPr lang="en-US" sz="2400" baseline="-25000" dirty="0">
              <a:solidFill>
                <a:prstClr val="black"/>
              </a:solidFill>
              <a:latin typeface="Symbol" pitchFamily="18" charset="2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357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39" grpId="0" animBg="1"/>
      <p:bldP spid="479240" grpId="0" animBg="1"/>
      <p:bldP spid="479241" grpId="0" animBg="1"/>
      <p:bldP spid="479242" grpId="0" animBg="1"/>
      <p:bldP spid="479243" grpId="0" animBg="1"/>
      <p:bldP spid="479244" grpId="0" animBg="1"/>
      <p:bldP spid="479245" grpId="0" animBg="1"/>
      <p:bldP spid="479249" grpId="0" animBg="1"/>
      <p:bldP spid="479250" grpId="0" animBg="1"/>
      <p:bldP spid="479251" grpId="0" animBg="1"/>
      <p:bldP spid="47925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8375746" y="6428666"/>
            <a:ext cx="3823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https://www.kaggle.com/competitions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机器学习竞赛网站（</a:t>
            </a:r>
            <a:r>
              <a:rPr lang="en-US" altLang="zh-CN" dirty="0">
                <a:ea typeface="微软雅黑" panose="020B0503020204020204" pitchFamily="34" charset="-122"/>
              </a:rPr>
              <a:t>kaggle.com</a:t>
            </a:r>
            <a:r>
              <a:rPr lang="zh-CN" altLang="en-US" dirty="0"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1840213"/>
            <a:ext cx="6037685" cy="477311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184" y="2345522"/>
            <a:ext cx="4408589" cy="366364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448184" y="1741360"/>
            <a:ext cx="2839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CN" dirty="0">
                <a:solidFill>
                  <a:srgbClr val="000000"/>
                </a:solidFill>
                <a:latin typeface="Atlas Grotesk"/>
              </a:rPr>
              <a:t>Right Whale Recognition</a:t>
            </a:r>
            <a:endParaRPr lang="en-US" altLang="zh-CN" b="0" i="0" dirty="0">
              <a:solidFill>
                <a:srgbClr val="000000"/>
              </a:solidFill>
              <a:effectLst/>
              <a:latin typeface="Atlas Grotesk"/>
            </a:endParaRPr>
          </a:p>
        </p:txBody>
      </p:sp>
    </p:spTree>
    <p:extLst>
      <p:ext uri="{BB962C8B-B14F-4D97-AF65-F5344CB8AC3E}">
        <p14:creationId xmlns:p14="http://schemas.microsoft.com/office/powerpoint/2010/main" val="3343403845"/>
      </p:ext>
    </p:extLst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逻辑</a:t>
            </a:r>
            <a:r>
              <a:rPr lang="zh-CN" altLang="en-US" dirty="0" smtClean="0">
                <a:ea typeface="微软雅黑" panose="020B0503020204020204" pitchFamily="34" charset="-122"/>
              </a:rPr>
              <a:t>回归</a:t>
            </a:r>
            <a:r>
              <a:rPr lang="zh-CN" altLang="en-US" dirty="0">
                <a:ea typeface="微软雅黑" panose="020B0503020204020204" pitchFamily="34" charset="-122"/>
              </a:rPr>
              <a:t>的梯度下降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TextBox 10"/>
          <p:cNvSpPr txBox="1"/>
          <p:nvPr/>
        </p:nvSpPr>
        <p:spPr>
          <a:xfrm>
            <a:off x="698994" y="2769767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Want                    :</a:t>
            </a:r>
          </a:p>
        </p:txBody>
      </p:sp>
      <p:pic>
        <p:nvPicPr>
          <p:cNvPr id="6" name="Picture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262" y="2867985"/>
            <a:ext cx="1241298" cy="306324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479" y="1725383"/>
            <a:ext cx="7879842" cy="651510"/>
          </a:xfrm>
          <a:prstGeom prst="rect">
            <a:avLst/>
          </a:prstGeom>
        </p:spPr>
      </p:pic>
      <p:sp>
        <p:nvSpPr>
          <p:cNvPr id="8" name="TextBox 31"/>
          <p:cNvSpPr txBox="1"/>
          <p:nvPr/>
        </p:nvSpPr>
        <p:spPr>
          <a:xfrm>
            <a:off x="870411" y="3267503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Repeat</a:t>
            </a:r>
            <a:endParaRPr lang="en-US" sz="2400" dirty="0"/>
          </a:p>
        </p:txBody>
      </p:sp>
      <p:pic>
        <p:nvPicPr>
          <p:cNvPr id="9" name="Picture 3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674" y="3323670"/>
            <a:ext cx="109728" cy="304038"/>
          </a:xfrm>
          <a:prstGeom prst="rect">
            <a:avLst/>
          </a:prstGeom>
        </p:spPr>
      </p:pic>
      <p:pic>
        <p:nvPicPr>
          <p:cNvPr id="10" name="Picture 4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511" y="4599329"/>
            <a:ext cx="109728" cy="304038"/>
          </a:xfrm>
          <a:prstGeom prst="rect">
            <a:avLst/>
          </a:prstGeom>
        </p:spPr>
      </p:pic>
      <p:pic>
        <p:nvPicPr>
          <p:cNvPr id="11" name="Picture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42" y="3816045"/>
            <a:ext cx="2587752" cy="436626"/>
          </a:xfrm>
          <a:prstGeom prst="rect">
            <a:avLst/>
          </a:prstGeom>
        </p:spPr>
      </p:pic>
      <p:sp>
        <p:nvSpPr>
          <p:cNvPr id="12" name="TextBox 48"/>
          <p:cNvSpPr txBox="1"/>
          <p:nvPr/>
        </p:nvSpPr>
        <p:spPr>
          <a:xfrm>
            <a:off x="1579281" y="4551293"/>
            <a:ext cx="533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(simultaneously update all     )</a:t>
            </a:r>
          </a:p>
        </p:txBody>
      </p:sp>
      <p:pic>
        <p:nvPicPr>
          <p:cNvPr id="13" name="Picture 4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325" y="4663747"/>
            <a:ext cx="186690" cy="25527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80785" y="3410570"/>
            <a:ext cx="4914286" cy="1371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3352751"/>
      </p:ext>
    </p:extLst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ea typeface="微软雅黑" panose="020B0503020204020204" pitchFamily="34" charset="-122"/>
              </a:rPr>
              <a:t>拓展到多类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711200" y="1750272"/>
            <a:ext cx="10531070" cy="398302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145" y="1750272"/>
            <a:ext cx="8304762" cy="478095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583424" y="2161635"/>
            <a:ext cx="14117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一对一</a:t>
            </a:r>
            <a:endParaRPr lang="en-US" altLang="zh-CN" sz="24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361895" y="2161635"/>
            <a:ext cx="14117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一对其它</a:t>
            </a:r>
            <a:endParaRPr lang="en-US" altLang="zh-CN" sz="24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4319720"/>
      </p:ext>
    </p:extLst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ea typeface="微软雅黑" panose="020B0503020204020204" pitchFamily="34" charset="-122"/>
              </a:rPr>
              <a:t>类别不平衡（</a:t>
            </a:r>
            <a:r>
              <a:rPr lang="en-US" altLang="zh-CN" sz="3600" dirty="0">
                <a:ea typeface="微软雅黑" panose="020B0503020204020204" pitchFamily="34" charset="-122"/>
              </a:rPr>
              <a:t>class unbalance</a:t>
            </a:r>
            <a:r>
              <a:rPr lang="zh-CN" altLang="en-US" sz="3600" dirty="0">
                <a:ea typeface="微软雅黑" panose="020B0503020204020204" pitchFamily="34" charset="-122"/>
              </a:rPr>
              <a:t>）问题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711200" y="1750272"/>
            <a:ext cx="10531070" cy="398302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11200" y="1701551"/>
            <a:ext cx="91403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dirty="0">
                <a:solidFill>
                  <a:prstClr val="black"/>
                </a:solidFill>
                <a:ea typeface="微软雅黑" panose="020B0503020204020204" pitchFamily="34" charset="-122"/>
              </a:rPr>
              <a:t>不同类别的样本比例相差很大，如正例很难获得。处理方法：</a:t>
            </a:r>
            <a:endParaRPr lang="en-US" altLang="zh-CN" sz="24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内容占位符 4"/>
          <p:cNvSpPr txBox="1">
            <a:spLocks/>
          </p:cNvSpPr>
          <p:nvPr/>
        </p:nvSpPr>
        <p:spPr>
          <a:xfrm>
            <a:off x="1156994" y="2281344"/>
            <a:ext cx="10531070" cy="137808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ea typeface="微软雅黑" panose="020B0503020204020204" pitchFamily="34" charset="-122"/>
              </a:rPr>
              <a:t>过采样（</a:t>
            </a:r>
            <a:r>
              <a:rPr lang="en-US" altLang="zh-CN" sz="2400" dirty="0">
                <a:ea typeface="微软雅黑" panose="020B0503020204020204" pitchFamily="34" charset="-122"/>
              </a:rPr>
              <a:t>oversampling</a:t>
            </a:r>
            <a:r>
              <a:rPr lang="zh-CN" altLang="en-US" sz="2400" dirty="0">
                <a:ea typeface="微软雅黑" panose="020B0503020204020204" pitchFamily="34" charset="-122"/>
              </a:rPr>
              <a:t>），例如</a:t>
            </a:r>
            <a:r>
              <a:rPr lang="en-US" altLang="zh-CN" sz="2400" dirty="0">
                <a:ea typeface="微软雅黑" panose="020B0503020204020204" pitchFamily="34" charset="-122"/>
              </a:rPr>
              <a:t>STOME[Chawla et al., 2012]</a:t>
            </a:r>
            <a:r>
              <a:rPr lang="zh-CN" altLang="en-US" sz="2400" dirty="0">
                <a:ea typeface="微软雅黑" panose="020B0503020204020204" pitchFamily="34" charset="-122"/>
              </a:rPr>
              <a:t>算法</a:t>
            </a:r>
            <a:endParaRPr lang="en-US" altLang="zh-CN" sz="2400" dirty="0">
              <a:ea typeface="微软雅黑" panose="020B0503020204020204" pitchFamily="34" charset="-122"/>
            </a:endParaRPr>
          </a:p>
          <a:p>
            <a:r>
              <a:rPr lang="zh-CN" altLang="en-US" sz="2400" dirty="0">
                <a:ea typeface="微软雅黑" panose="020B0503020204020204" pitchFamily="34" charset="-122"/>
              </a:rPr>
              <a:t>欠采样（</a:t>
            </a:r>
            <a:r>
              <a:rPr lang="en-US" altLang="zh-CN" sz="2400" dirty="0" err="1">
                <a:ea typeface="微软雅黑" panose="020B0503020204020204" pitchFamily="34" charset="-122"/>
              </a:rPr>
              <a:t>undersampling</a:t>
            </a:r>
            <a:r>
              <a:rPr lang="zh-CN" altLang="en-US" sz="2400" dirty="0">
                <a:ea typeface="微软雅黑" panose="020B0503020204020204" pitchFamily="34" charset="-122"/>
              </a:rPr>
              <a:t>），例如</a:t>
            </a:r>
            <a:r>
              <a:rPr lang="en-US" altLang="zh-CN" sz="2400" dirty="0" err="1">
                <a:ea typeface="微软雅黑" panose="020B0503020204020204" pitchFamily="34" charset="-122"/>
              </a:rPr>
              <a:t>EasyEnsemble</a:t>
            </a:r>
            <a:r>
              <a:rPr lang="en-US" altLang="zh-CN" sz="2400" dirty="0">
                <a:ea typeface="微软雅黑" panose="020B0503020204020204" pitchFamily="34" charset="-122"/>
              </a:rPr>
              <a:t>[Liu et al. 2009]</a:t>
            </a:r>
            <a:r>
              <a:rPr lang="zh-CN" altLang="en-US" sz="2400" dirty="0">
                <a:ea typeface="微软雅黑" panose="020B0503020204020204" pitchFamily="34" charset="-122"/>
              </a:rPr>
              <a:t>算法</a:t>
            </a:r>
            <a:endParaRPr lang="en-US" altLang="zh-CN" sz="2400" dirty="0">
              <a:ea typeface="微软雅黑" panose="020B0503020204020204" pitchFamily="34" charset="-122"/>
            </a:endParaRPr>
          </a:p>
          <a:p>
            <a:r>
              <a:rPr lang="zh-CN" altLang="en-US" sz="2400" dirty="0">
                <a:ea typeface="微软雅黑" panose="020B0503020204020204" pitchFamily="34" charset="-122"/>
              </a:rPr>
              <a:t>阈值移动（</a:t>
            </a:r>
            <a:r>
              <a:rPr lang="en-US" altLang="zh-CN" sz="2400" dirty="0">
                <a:ea typeface="微软雅黑" panose="020B0503020204020204" pitchFamily="34" charset="-122"/>
              </a:rPr>
              <a:t>threshold moving</a:t>
            </a:r>
            <a:r>
              <a:rPr lang="zh-CN" altLang="en-US" sz="2400" dirty="0">
                <a:ea typeface="微软雅黑" panose="020B0503020204020204" pitchFamily="34" charset="-122"/>
              </a:rPr>
              <a:t>）</a:t>
            </a:r>
            <a:endParaRPr lang="en-US" altLang="zh-CN" sz="2400" dirty="0"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890" y="3807012"/>
            <a:ext cx="4147740" cy="76697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448995" y="5502467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ea typeface="微软雅黑" panose="020B0503020204020204" pitchFamily="34" charset="-122"/>
              </a:rPr>
              <a:t>关联代价敏感学习</a:t>
            </a:r>
            <a:endParaRPr lang="en-US" altLang="zh-CN" sz="2400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9032392"/>
      </p:ext>
    </p:extLst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ea typeface="微软雅黑" panose="020B0503020204020204" pitchFamily="34" charset="-122"/>
              </a:rPr>
              <a:t>实践环节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711200" y="1750272"/>
            <a:ext cx="10531070" cy="398302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11200" y="1701551"/>
            <a:ext cx="91403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400" dirty="0">
                <a:solidFill>
                  <a:prstClr val="black"/>
                </a:solidFill>
                <a:ea typeface="微软雅黑" panose="020B0503020204020204" pitchFamily="34" charset="-122"/>
              </a:rPr>
              <a:t>Life is short, we use Anaconda Python.</a:t>
            </a:r>
          </a:p>
        </p:txBody>
      </p:sp>
      <p:sp>
        <p:nvSpPr>
          <p:cNvPr id="6" name="矩形 5"/>
          <p:cNvSpPr/>
          <p:nvPr/>
        </p:nvSpPr>
        <p:spPr>
          <a:xfrm>
            <a:off x="812801" y="2430470"/>
            <a:ext cx="32730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2"/>
              </a:rPr>
              <a:t>https://conda.io/miniconda.html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720911" y="3377040"/>
            <a:ext cx="91403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400" dirty="0">
                <a:solidFill>
                  <a:prstClr val="black"/>
                </a:solidFill>
                <a:ea typeface="微软雅黑" panose="020B0503020204020204" pitchFamily="34" charset="-122"/>
              </a:rPr>
              <a:t>No IDE – Text editor + command line</a:t>
            </a:r>
          </a:p>
        </p:txBody>
      </p:sp>
    </p:spTree>
    <p:extLst>
      <p:ext uri="{BB962C8B-B14F-4D97-AF65-F5344CB8AC3E}">
        <p14:creationId xmlns:p14="http://schemas.microsoft.com/office/powerpoint/2010/main" val="1312699603"/>
      </p:ext>
    </p:extLst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1A9030-8EA1-324B-80EA-CE5DE4759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Perceptron </a:t>
            </a:r>
            <a:endParaRPr kumimoji="1"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A6D396D-46EB-9542-A564-630789C90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950346-9C22-CB4D-AA14-E1214578D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EAAF1A5-BA8D-FC4B-98A7-2D3DDD16D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50" y="1815990"/>
            <a:ext cx="5301445" cy="138952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F114D31-89F9-F645-9CA5-B7C228FA0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71" y="3934491"/>
            <a:ext cx="5519925" cy="124979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83B0427-335F-B44C-B046-864C444ED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118" y="1529672"/>
            <a:ext cx="5997434" cy="454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86564"/>
      </p:ext>
    </p:extLst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43480D-B01A-E745-9A1C-3D0A38506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6209D2D-FE79-8448-9632-BC4EA776A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CE9B96-1CD0-344A-821B-171A65BCF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2D51E8C-8141-6F40-9B27-5720E5D949B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157F0DE-6BF8-6746-9FE0-EA588B423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25" y="0"/>
            <a:ext cx="107601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59696"/>
      </p:ext>
    </p:extLst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>
                <a:ea typeface="微软雅黑" panose="020B0503020204020204" pitchFamily="34" charset="-122"/>
              </a:rPr>
              <a:t>Perceptron: Data preparation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711200" y="1750272"/>
            <a:ext cx="10531070" cy="398302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681" y="1750272"/>
            <a:ext cx="8561905" cy="24761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2971" y="2690210"/>
            <a:ext cx="5363230" cy="359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48069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7A3EED-76FC-7948-85FC-85ACC9BBD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实验报告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7FA8FEF-45C5-554C-9C96-FAB55FD97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A003FC-D5D5-FA42-B061-E1DCEB3A7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5C47613-7B6E-E448-8E2A-EB6486FB7A5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zh-CN" altLang="en-US" dirty="0" smtClean="0"/>
              <a:t>提交</a:t>
            </a:r>
            <a:r>
              <a:rPr kumimoji="1" lang="zh-CN" altLang="en-US" dirty="0"/>
              <a:t>实验报告，需简要叙述方法原理、实验步骤、方法参数讨论、实验结果、组员分工等</a:t>
            </a:r>
            <a:endParaRPr kumimoji="1" lang="en-US" altLang="zh-CN" dirty="0"/>
          </a:p>
          <a:p>
            <a:r>
              <a:rPr kumimoji="1" lang="zh-CN" altLang="en-US" dirty="0"/>
              <a:t>电子版实验报告，上传课程群，指定文件夹，以姓名为文件名：</a:t>
            </a:r>
            <a:r>
              <a:rPr kumimoji="1" lang="en-US" altLang="zh-CN" dirty="0"/>
              <a:t>xx-xx-</a:t>
            </a:r>
            <a:r>
              <a:rPr kumimoji="1" lang="en-US" altLang="zh-CN" dirty="0" err="1"/>
              <a:t>xxx.pdf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对应代码上传</a:t>
            </a:r>
            <a:r>
              <a:rPr kumimoji="1" lang="en-US" altLang="zh-CN" dirty="0" err="1"/>
              <a:t>github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gitlab</a:t>
            </a:r>
            <a:r>
              <a:rPr kumimoji="1" lang="en-US" altLang="zh-CN" dirty="0"/>
              <a:t>, </a:t>
            </a:r>
            <a:r>
              <a:rPr kumimoji="1" lang="zh-CN" altLang="en-US" dirty="0"/>
              <a:t>或者码云（</a:t>
            </a:r>
            <a:r>
              <a:rPr lang="en" altLang="zh-CN" dirty="0">
                <a:hlinkClick r:id="rId2"/>
              </a:rPr>
              <a:t>https://gitee.com</a:t>
            </a:r>
            <a:r>
              <a:rPr lang="zh-CN" altLang="en-US" dirty="0"/>
              <a:t>），代码链接放在课程报告中。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2309545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微软雅黑" panose="020B0503020204020204" pitchFamily="34" charset="-122"/>
              </a:rPr>
              <a:t>Resources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>
          <a:xfrm>
            <a:off x="816863" y="1600200"/>
            <a:ext cx="7224049" cy="4495800"/>
          </a:xfrm>
        </p:spPr>
        <p:txBody>
          <a:bodyPr>
            <a:normAutofit/>
          </a:bodyPr>
          <a:lstStyle/>
          <a:p>
            <a:r>
              <a:rPr lang="zh-CN" altLang="en-US" dirty="0">
                <a:ea typeface="微软雅黑" panose="020B0503020204020204" pitchFamily="34" charset="-122"/>
              </a:rPr>
              <a:t>周志华 著</a:t>
            </a:r>
            <a:r>
              <a:rPr lang="en-US" altLang="zh-CN" dirty="0">
                <a:ea typeface="微软雅黑" panose="020B0503020204020204" pitchFamily="34" charset="-122"/>
              </a:rPr>
              <a:t>. </a:t>
            </a:r>
            <a:r>
              <a:rPr lang="zh-CN" altLang="en-US" b="1" dirty="0">
                <a:ea typeface="微软雅黑" panose="020B0503020204020204" pitchFamily="34" charset="-122"/>
              </a:rPr>
              <a:t>机器学习</a:t>
            </a:r>
            <a:r>
              <a:rPr lang="en-US" altLang="zh-CN" dirty="0"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ea typeface="微软雅黑" panose="020B0503020204020204" pitchFamily="34" charset="-122"/>
              </a:rPr>
              <a:t>北京</a:t>
            </a:r>
            <a:r>
              <a:rPr lang="en-US" altLang="zh-CN" dirty="0">
                <a:ea typeface="微软雅黑" panose="020B0503020204020204" pitchFamily="34" charset="-122"/>
              </a:rPr>
              <a:t>: </a:t>
            </a:r>
            <a:r>
              <a:rPr lang="zh-CN" altLang="en-US" dirty="0">
                <a:ea typeface="微软雅黑" panose="020B0503020204020204" pitchFamily="34" charset="-122"/>
              </a:rPr>
              <a:t>清华大学出版社</a:t>
            </a:r>
            <a:r>
              <a:rPr lang="en-US" altLang="zh-CN" dirty="0">
                <a:ea typeface="微软雅黑" panose="020B0503020204020204" pitchFamily="34" charset="-122"/>
              </a:rPr>
              <a:t>, 2016</a:t>
            </a:r>
            <a:r>
              <a:rPr lang="zh-CN" altLang="en-US" dirty="0"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ea typeface="微软雅黑" panose="020B0503020204020204" pitchFamily="34" charset="-122"/>
              </a:rPr>
              <a:t>1</a:t>
            </a:r>
            <a:r>
              <a:rPr lang="zh-CN" altLang="en-US" dirty="0"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ea typeface="微软雅黑" panose="020B0503020204020204" pitchFamily="34" charset="-122"/>
              </a:rPr>
              <a:t>.</a:t>
            </a:r>
          </a:p>
          <a:p>
            <a:endParaRPr lang="en-US" altLang="zh-CN" dirty="0">
              <a:ea typeface="微软雅黑" panose="020B0503020204020204" pitchFamily="34" charset="-122"/>
            </a:endParaRPr>
          </a:p>
          <a:p>
            <a:r>
              <a:rPr lang="en-US" altLang="zh-CN" dirty="0">
                <a:ea typeface="微软雅黑" panose="020B0503020204020204" pitchFamily="34" charset="-122"/>
              </a:rPr>
              <a:t> Trevor Hastie, Robert </a:t>
            </a:r>
            <a:r>
              <a:rPr lang="en-US" altLang="zh-CN" dirty="0" err="1">
                <a:ea typeface="微软雅黑" panose="020B0503020204020204" pitchFamily="34" charset="-122"/>
              </a:rPr>
              <a:t>Tibshirani</a:t>
            </a:r>
            <a:r>
              <a:rPr lang="en-US" altLang="zh-CN" dirty="0">
                <a:ea typeface="微软雅黑" panose="020B0503020204020204" pitchFamily="34" charset="-122"/>
              </a:rPr>
              <a:t>, Jerome Friedman, </a:t>
            </a:r>
            <a:r>
              <a:rPr lang="en-US" altLang="zh-CN" b="1" dirty="0">
                <a:ea typeface="微软雅黑" panose="020B0503020204020204" pitchFamily="34" charset="-122"/>
              </a:rPr>
              <a:t>The Elements of Statistical Learning</a:t>
            </a:r>
            <a:r>
              <a:rPr lang="en-US" altLang="zh-CN" dirty="0">
                <a:ea typeface="微软雅黑" panose="020B0503020204020204" pitchFamily="34" charset="-122"/>
              </a:rPr>
              <a:t>, Springer</a:t>
            </a:r>
          </a:p>
          <a:p>
            <a:endParaRPr lang="en-US" altLang="zh-CN" dirty="0">
              <a:ea typeface="微软雅黑" panose="020B0503020204020204" pitchFamily="34" charset="-122"/>
            </a:endParaRPr>
          </a:p>
          <a:p>
            <a:r>
              <a:rPr lang="en-US" altLang="zh-CN" dirty="0">
                <a:ea typeface="微软雅黑" panose="020B0503020204020204" pitchFamily="34" charset="-122"/>
              </a:rPr>
              <a:t>Christopher Bishop, </a:t>
            </a:r>
            <a:r>
              <a:rPr lang="en-US" altLang="zh-CN" b="1" dirty="0">
                <a:ea typeface="微软雅黑" panose="020B0503020204020204" pitchFamily="34" charset="-122"/>
              </a:rPr>
              <a:t>Pattern Recognition and Machine Learning</a:t>
            </a:r>
            <a:r>
              <a:rPr lang="en-US" altLang="zh-CN" dirty="0">
                <a:ea typeface="微软雅黑" panose="020B0503020204020204" pitchFamily="34" charset="-122"/>
              </a:rPr>
              <a:t>, Springer</a:t>
            </a:r>
          </a:p>
          <a:p>
            <a:endParaRPr lang="en-US" altLang="zh-CN" dirty="0">
              <a:ea typeface="微软雅黑" panose="020B0503020204020204" pitchFamily="34" charset="-122"/>
            </a:endParaRPr>
          </a:p>
          <a:p>
            <a:endParaRPr lang="en-US" altLang="zh-CN" dirty="0">
              <a:ea typeface="微软雅黑" panose="020B0503020204020204" pitchFamily="34" charset="-122"/>
            </a:endParaRPr>
          </a:p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" name="AutoShape 2" descr="https://cs.nju.edu.cn/zhouzh/zhouzh.files/publication/cover-ml2016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" name="AutoShape 4" descr="https://cs.nju.edu.cn/zhouzh/zhouzh.files/publication/cover-ml2016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2020" y="2470206"/>
            <a:ext cx="2480965" cy="2558495"/>
          </a:xfrm>
          <a:prstGeom prst="rect">
            <a:avLst/>
          </a:prstGeom>
        </p:spPr>
      </p:pic>
      <p:sp>
        <p:nvSpPr>
          <p:cNvPr id="9" name="AutoShape 6" descr="Pattern Recognition and Machine Learnin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1463526"/>
      </p:ext>
    </p:extLst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ea typeface="微软雅黑" panose="020B0503020204020204" pitchFamily="34" charset="-122"/>
              </a:rPr>
              <a:t>MOOC</a:t>
            </a:r>
            <a:r>
              <a:rPr lang="zh-CN" altLang="en-US" sz="4000" dirty="0">
                <a:ea typeface="微软雅黑" panose="020B0503020204020204" pitchFamily="34" charset="-122"/>
              </a:rPr>
              <a:t>， </a:t>
            </a:r>
            <a:r>
              <a:rPr lang="en-US" altLang="zh-CN" sz="4000" dirty="0">
                <a:ea typeface="微软雅黑" panose="020B0503020204020204" pitchFamily="34" charset="-122"/>
              </a:rPr>
              <a:t>《Machine Learning》</a:t>
            </a:r>
            <a:endParaRPr lang="zh-CN" altLang="en-US" sz="4000" dirty="0">
              <a:ea typeface="微软雅黑" panose="020B0503020204020204" pitchFamily="34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599840"/>
          </a:xfrm>
        </p:spPr>
        <p:txBody>
          <a:bodyPr/>
          <a:lstStyle/>
          <a:p>
            <a:r>
              <a:rPr lang="en-US" altLang="zh-CN" dirty="0">
                <a:ea typeface="微软雅黑" panose="020B0503020204020204" pitchFamily="34" charset="-122"/>
              </a:rPr>
              <a:t>https://www.coursera.org/instructor/andrewng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65" y="2545685"/>
            <a:ext cx="9580952" cy="2057143"/>
          </a:xfrm>
          <a:prstGeom prst="rect">
            <a:avLst/>
          </a:prstGeom>
        </p:spPr>
      </p:pic>
      <p:sp>
        <p:nvSpPr>
          <p:cNvPr id="7" name="内容占位符 4"/>
          <p:cNvSpPr txBox="1">
            <a:spLocks/>
          </p:cNvSpPr>
          <p:nvPr/>
        </p:nvSpPr>
        <p:spPr>
          <a:xfrm>
            <a:off x="816864" y="5267367"/>
            <a:ext cx="10871200" cy="59984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ea typeface="微软雅黑" panose="020B0503020204020204" pitchFamily="34" charset="-122"/>
              </a:rPr>
              <a:t>其它网络资源，如：知乎，</a:t>
            </a:r>
            <a:r>
              <a:rPr lang="en-US" altLang="zh-CN" dirty="0" err="1">
                <a:ea typeface="微软雅黑" panose="020B0503020204020204" pitchFamily="34" charset="-122"/>
              </a:rPr>
              <a:t>Quora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7984609"/>
      </p:ext>
    </p:extLst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微软雅黑" panose="020B0503020204020204" pitchFamily="34" charset="-122"/>
              </a:rPr>
              <a:t>Codes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>
                <a:ea typeface="微软雅黑" panose="020B0503020204020204" pitchFamily="34" charset="-122"/>
              </a:rPr>
              <a:t>Python: </a:t>
            </a:r>
            <a:r>
              <a:rPr lang="en-US" altLang="zh-CN" dirty="0" err="1">
                <a:ea typeface="微软雅黑" panose="020B0503020204020204" pitchFamily="34" charset="-122"/>
              </a:rPr>
              <a:t>Scikit</a:t>
            </a:r>
            <a:r>
              <a:rPr lang="en-US" altLang="zh-CN" dirty="0">
                <a:ea typeface="微软雅黑" panose="020B0503020204020204" pitchFamily="34" charset="-122"/>
              </a:rPr>
              <a:t>-learn</a:t>
            </a:r>
          </a:p>
          <a:p>
            <a:pPr lvl="1"/>
            <a:r>
              <a:rPr lang="en-US" altLang="zh-CN" dirty="0">
                <a:ea typeface="微软雅黑" panose="020B0503020204020204" pitchFamily="34" charset="-122"/>
                <a:hlinkClick r:id="rId2"/>
              </a:rPr>
              <a:t>http://scikit-learn.org/stable/auto_examples/index.html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ea typeface="微软雅黑" panose="020B0503020204020204" pitchFamily="34" charset="-122"/>
            </a:endParaRPr>
          </a:p>
          <a:p>
            <a:r>
              <a:rPr lang="en-US" altLang="zh-CN" dirty="0">
                <a:ea typeface="微软雅黑" panose="020B0503020204020204" pitchFamily="34" charset="-122"/>
              </a:rPr>
              <a:t>C++: </a:t>
            </a:r>
            <a:r>
              <a:rPr lang="en-US" altLang="zh-CN" dirty="0" err="1">
                <a:ea typeface="微软雅黑" panose="020B0503020204020204" pitchFamily="34" charset="-122"/>
              </a:rPr>
              <a:t>Dlib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lvl="1"/>
            <a:r>
              <a:rPr lang="en-US" altLang="zh-CN" dirty="0">
                <a:ea typeface="微软雅黑" panose="020B0503020204020204" pitchFamily="34" charset="-122"/>
                <a:hlinkClick r:id="rId3"/>
              </a:rPr>
              <a:t>http://dlib.net/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ea typeface="微软雅黑" panose="020B0503020204020204" pitchFamily="34" charset="-122"/>
            </a:endParaRPr>
          </a:p>
          <a:p>
            <a:r>
              <a:rPr lang="en-US" altLang="zh-CN" dirty="0">
                <a:ea typeface="微软雅黑" panose="020B0503020204020204" pitchFamily="34" charset="-122"/>
              </a:rPr>
              <a:t>Java: Weka3</a:t>
            </a:r>
          </a:p>
          <a:p>
            <a:pPr lvl="1"/>
            <a:r>
              <a:rPr lang="en-US" altLang="zh-CN" dirty="0">
                <a:ea typeface="微软雅黑" panose="020B0503020204020204" pitchFamily="34" charset="-122"/>
              </a:rPr>
              <a:t>https://www.cs.waikato.ac.nz/ml/weka/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7705730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机器学习会议和期刊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顶级会议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lvl="1"/>
            <a:r>
              <a:rPr lang="en-US" altLang="zh-CN" dirty="0">
                <a:ea typeface="微软雅黑" panose="020B0503020204020204" pitchFamily="34" charset="-122"/>
              </a:rPr>
              <a:t>ICML</a:t>
            </a:r>
            <a:r>
              <a:rPr lang="zh-CN" altLang="en-US" dirty="0"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ea typeface="微软雅黑" panose="020B0503020204020204" pitchFamily="34" charset="-122"/>
              </a:rPr>
              <a:t>NIPS</a:t>
            </a:r>
            <a:r>
              <a:rPr lang="zh-CN" altLang="en-US" dirty="0"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ea typeface="微软雅黑" panose="020B0503020204020204" pitchFamily="34" charset="-122"/>
              </a:rPr>
              <a:t>COLT</a:t>
            </a:r>
          </a:p>
          <a:p>
            <a:pPr lvl="1"/>
            <a:r>
              <a:rPr lang="en-US" altLang="zh-CN" dirty="0">
                <a:ea typeface="微软雅黑" panose="020B0503020204020204" pitchFamily="34" charset="-122"/>
              </a:rPr>
              <a:t>AAAI</a:t>
            </a:r>
            <a:r>
              <a:rPr lang="zh-CN" altLang="en-US" dirty="0"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ea typeface="微软雅黑" panose="020B0503020204020204" pitchFamily="34" charset="-122"/>
              </a:rPr>
              <a:t>IJCAI</a:t>
            </a:r>
          </a:p>
          <a:p>
            <a:pPr lvl="1"/>
            <a:r>
              <a:rPr lang="en-US" altLang="zh-CN" dirty="0">
                <a:ea typeface="微软雅黑" panose="020B0503020204020204" pitchFamily="34" charset="-122"/>
              </a:rPr>
              <a:t>ECML</a:t>
            </a:r>
            <a:r>
              <a:rPr lang="zh-CN" altLang="en-US" dirty="0"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ea typeface="微软雅黑" panose="020B0503020204020204" pitchFamily="34" charset="-122"/>
              </a:rPr>
              <a:t>ACML</a:t>
            </a:r>
          </a:p>
          <a:p>
            <a:pPr lvl="1"/>
            <a:endParaRPr lang="en-US" altLang="zh-CN" dirty="0">
              <a:ea typeface="微软雅黑" panose="020B0503020204020204" pitchFamily="34" charset="-122"/>
            </a:endParaRPr>
          </a:p>
          <a:p>
            <a:r>
              <a:rPr lang="zh-CN" altLang="en-US" dirty="0">
                <a:ea typeface="微软雅黑" panose="020B0503020204020204" pitchFamily="34" charset="-122"/>
              </a:rPr>
              <a:t>顶级期刊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lvl="1"/>
            <a:r>
              <a:rPr lang="en-US" altLang="zh-CN" dirty="0">
                <a:ea typeface="微软雅黑" panose="020B0503020204020204" pitchFamily="34" charset="-122"/>
              </a:rPr>
              <a:t>JMLR</a:t>
            </a:r>
          </a:p>
          <a:p>
            <a:pPr lvl="1"/>
            <a:r>
              <a:rPr lang="en-US" altLang="zh-CN" dirty="0"/>
              <a:t>Machine Learning  </a:t>
            </a:r>
            <a:endParaRPr lang="en-US" altLang="zh-CN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3374904"/>
      </p:ext>
    </p:extLst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Huazhong University of Science and Technology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CAEEAAC-C118-45AB-96AF-B69931CFBF8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812801" y="3044950"/>
            <a:ext cx="10871200" cy="9906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ea typeface="微软雅黑" panose="020B0503020204020204" pitchFamily="34" charset="-122"/>
              </a:rPr>
              <a:t>一、基本概念</a:t>
            </a:r>
          </a:p>
        </p:txBody>
      </p:sp>
    </p:spTree>
    <p:extLst>
      <p:ext uri="{BB962C8B-B14F-4D97-AF65-F5344CB8AC3E}">
        <p14:creationId xmlns:p14="http://schemas.microsoft.com/office/powerpoint/2010/main" val="4202557153"/>
      </p:ext>
    </p:extLst>
  </p:cSld>
  <p:clrMapOvr>
    <a:masterClrMapping/>
  </p:clrMapOvr>
  <p:transition spd="slow">
    <p:cut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theta_j := \theta_j - \alpha &#10;\frac{\partial}{\partial \theta_j} J(\theta)&#10;$&#10;&#10;\end{document}"/>
  <p:tag name="IGUANATEXSIZE" val="2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j$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\frac{1}{m} \sum\limits^{m}_{i=1} \mathrm{Cost}(h_\theta(x^{(i)}),y^{(i)}) &#10;$&#10;% \delta_i^{(l)} = \left(\sum_j W_{ji}^{(l)} \delta_j^{(l+1)}\right) f'(z_i^{(l)})&#10;&#10;&#10;&#10;\end{document}"/>
  <p:tag name="IGUANATEXSIZE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&#10;$&#10;% \delta_i^{(l)} = \left(\sum_j W_{ji}^{(l)} \delta_j^{(l+1)}\right) f'(z_i^{(l)})&#10;&#10;&#10;&#10;\end{document}"/>
  <p:tag name="IGUANATEXSIZE" val="3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underset{\theta_0,\theta_1}{\mathrm{min}} \; J(\theta_0,\theta_1)&#10;$&#10;% \delta_i^{(l)} = \left(\sum_j W_{ji}^{(l)} \delta_j^{(l+1)}\right) f'(z_i^{(l)})&#10;&#10;&#10;&#10;\end{document}"/>
  <p:tag name="IGUANATEXSIZE" val="3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&#10;$&#10;% \delta_i^{(l)} = \left(\sum_j W_{ji}^{(l)} \delta_j^{(l+1)}\right) f'(z_i^{(l)})&#10;&#10;&#10;&#10;\end{document}"/>
  <p:tag name="IGUANATEXSIZE" val="3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in_\theta J(\theta)&#10;$&#10;&#10;&#10;&#10;\end{document}"/>
  <p:tag name="IGUANATEXSIZE" val="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tudent presentation">
  <a:themeElements>
    <a:clrScheme name="蓝色暖调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t1</Template>
  <TotalTime>7144</TotalTime>
  <Words>1737</Words>
  <Application>Microsoft Office PowerPoint</Application>
  <PresentationFormat>宽屏</PresentationFormat>
  <Paragraphs>359</Paragraphs>
  <Slides>47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7" baseType="lpstr">
      <vt:lpstr>Atlas Grotesk</vt:lpstr>
      <vt:lpstr>宋体</vt:lpstr>
      <vt:lpstr>微软雅黑</vt:lpstr>
      <vt:lpstr>Arial</vt:lpstr>
      <vt:lpstr>Calibri</vt:lpstr>
      <vt:lpstr>Symbol</vt:lpstr>
      <vt:lpstr>Times New Roman</vt:lpstr>
      <vt:lpstr>Wingdings</vt:lpstr>
      <vt:lpstr>Wingdings 2</vt:lpstr>
      <vt:lpstr>Student presentation</vt:lpstr>
      <vt:lpstr>Machine learning - Linear Model</vt:lpstr>
      <vt:lpstr>什么是机器学习</vt:lpstr>
      <vt:lpstr>机器学习无处不在</vt:lpstr>
      <vt:lpstr>机器学习竞赛网站（kaggle.com）</vt:lpstr>
      <vt:lpstr>Resources</vt:lpstr>
      <vt:lpstr>MOOC， 《Machine Learning》</vt:lpstr>
      <vt:lpstr>Codes</vt:lpstr>
      <vt:lpstr>机器学习会议和期刊</vt:lpstr>
      <vt:lpstr>PowerPoint 演示文稿</vt:lpstr>
      <vt:lpstr>基本术语</vt:lpstr>
      <vt:lpstr>基本术语</vt:lpstr>
      <vt:lpstr>PowerPoint 演示文稿</vt:lpstr>
      <vt:lpstr>特征提取（feature extraction）</vt:lpstr>
      <vt:lpstr>PowerPoint 演示文稿</vt:lpstr>
      <vt:lpstr>典型的机器学习过程</vt:lpstr>
      <vt:lpstr>泛化误差 vs 经验误差</vt:lpstr>
      <vt:lpstr>过拟合（overfitting） vs 欠拟合（underfitting）</vt:lpstr>
      <vt:lpstr>过拟合（overfitting） vs 欠拟合（underfitting）</vt:lpstr>
      <vt:lpstr>模型选择（model selection）</vt:lpstr>
      <vt:lpstr>评估方法（Evaluation metric）</vt:lpstr>
      <vt:lpstr>留出法</vt:lpstr>
      <vt:lpstr>k-折交叉验证</vt:lpstr>
      <vt:lpstr>自助法</vt:lpstr>
      <vt:lpstr>“调参”与最终模型</vt:lpstr>
      <vt:lpstr>性能度量（Performance measure）</vt:lpstr>
      <vt:lpstr>查准率 vs. 查全率</vt:lpstr>
      <vt:lpstr>PR图， BEP（Break-Event Point）</vt:lpstr>
      <vt:lpstr>F1</vt:lpstr>
      <vt:lpstr>ROC，AUC</vt:lpstr>
      <vt:lpstr>非均等代价</vt:lpstr>
      <vt:lpstr>PowerPoint 演示文稿</vt:lpstr>
      <vt:lpstr>线性模型（linear model）</vt:lpstr>
      <vt:lpstr>线性回归（linear regression）</vt:lpstr>
      <vt:lpstr>逻辑回归（logistic regression）对数几率回归（西瓜书）</vt:lpstr>
      <vt:lpstr>对数几率回归（西瓜书）</vt:lpstr>
      <vt:lpstr>逻辑回归如何求解</vt:lpstr>
      <vt:lpstr>梯度下降</vt:lpstr>
      <vt:lpstr>PowerPoint 演示文稿</vt:lpstr>
      <vt:lpstr>PowerPoint 演示文稿</vt:lpstr>
      <vt:lpstr>逻辑回归的梯度下降</vt:lpstr>
      <vt:lpstr>拓展到多类</vt:lpstr>
      <vt:lpstr>类别不平衡（class unbalance）问题</vt:lpstr>
      <vt:lpstr>实践环节</vt:lpstr>
      <vt:lpstr>Perceptron </vt:lpstr>
      <vt:lpstr>PowerPoint 演示文稿</vt:lpstr>
      <vt:lpstr>Perceptron: Data preparation</vt:lpstr>
      <vt:lpstr>实验报告</vt:lpstr>
    </vt:vector>
  </TitlesOfParts>
  <Company>hust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My Research Object Detection</dc:title>
  <dc:creator>xwang</dc:creator>
  <cp:lastModifiedBy>Xinggang WANG</cp:lastModifiedBy>
  <cp:revision>801</cp:revision>
  <cp:lastPrinted>2012-09-24T11:16:50Z</cp:lastPrinted>
  <dcterms:created xsi:type="dcterms:W3CDTF">2012-07-09T16:05:41Z</dcterms:created>
  <dcterms:modified xsi:type="dcterms:W3CDTF">2020-09-21T08:40:08Z</dcterms:modified>
</cp:coreProperties>
</file>